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 id="2147483694" r:id="rId7"/>
    <p:sldMasterId id="2147483713" r:id="rId8"/>
    <p:sldMasterId id="2147483700" r:id="rId9"/>
  </p:sldMasterIdLst>
  <p:notesMasterIdLst>
    <p:notesMasterId r:id="rId56"/>
  </p:notesMasterIdLst>
  <p:sldIdLst>
    <p:sldId id="328" r:id="rId10"/>
    <p:sldId id="413" r:id="rId11"/>
    <p:sldId id="447" r:id="rId12"/>
    <p:sldId id="426" r:id="rId13"/>
    <p:sldId id="428" r:id="rId14"/>
    <p:sldId id="429" r:id="rId15"/>
    <p:sldId id="430" r:id="rId16"/>
    <p:sldId id="431" r:id="rId17"/>
    <p:sldId id="435" r:id="rId18"/>
    <p:sldId id="436" r:id="rId19"/>
    <p:sldId id="438" r:id="rId20"/>
    <p:sldId id="442" r:id="rId21"/>
    <p:sldId id="333" r:id="rId22"/>
    <p:sldId id="405" r:id="rId23"/>
    <p:sldId id="399" r:id="rId24"/>
    <p:sldId id="394" r:id="rId25"/>
    <p:sldId id="425" r:id="rId26"/>
    <p:sldId id="404" r:id="rId27"/>
    <p:sldId id="279" r:id="rId28"/>
    <p:sldId id="412" r:id="rId29"/>
    <p:sldId id="406" r:id="rId30"/>
    <p:sldId id="407" r:id="rId31"/>
    <p:sldId id="408" r:id="rId32"/>
    <p:sldId id="409" r:id="rId33"/>
    <p:sldId id="410" r:id="rId34"/>
    <p:sldId id="450" r:id="rId35"/>
    <p:sldId id="414" r:id="rId36"/>
    <p:sldId id="415" r:id="rId37"/>
    <p:sldId id="419" r:id="rId38"/>
    <p:sldId id="420" r:id="rId39"/>
    <p:sldId id="416" r:id="rId40"/>
    <p:sldId id="417" r:id="rId41"/>
    <p:sldId id="421" r:id="rId42"/>
    <p:sldId id="418" r:id="rId43"/>
    <p:sldId id="422" r:id="rId44"/>
    <p:sldId id="423" r:id="rId45"/>
    <p:sldId id="424" r:id="rId46"/>
    <p:sldId id="451" r:id="rId47"/>
    <p:sldId id="448" r:id="rId48"/>
    <p:sldId id="446" r:id="rId49"/>
    <p:sldId id="433" r:id="rId50"/>
    <p:sldId id="434" r:id="rId51"/>
    <p:sldId id="437" r:id="rId52"/>
    <p:sldId id="441" r:id="rId53"/>
    <p:sldId id="444" r:id="rId54"/>
    <p:sldId id="44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 Imberechts" initials="HI" lastIdx="50" clrIdx="0">
    <p:extLst>
      <p:ext uri="{19B8F6BF-5375-455C-9EA6-DF929625EA0E}">
        <p15:presenceInfo xmlns:p15="http://schemas.microsoft.com/office/powerpoint/2012/main" userId="S-1-5-21-2269676779-2823198576-2826024247-5874" providerId="AD"/>
      </p:ext>
    </p:extLst>
  </p:cmAuthor>
  <p:cmAuthor id="2" name="MICHEL Virginie" initials="MV" lastIdx="5" clrIdx="3">
    <p:extLst>
      <p:ext uri="{19B8F6BF-5375-455C-9EA6-DF929625EA0E}">
        <p15:presenceInfo xmlns:p15="http://schemas.microsoft.com/office/powerpoint/2012/main" userId="S-1-5-21-1482476501-1993962763-1801674531-14135" providerId="AD"/>
      </p:ext>
    </p:extLst>
  </p:cmAuthor>
  <p:cmAuthor id="3" name="Kristian Møller" initials="KM" lastIdx="1" clrIdx="4">
    <p:extLst>
      <p:ext uri="{19B8F6BF-5375-455C-9EA6-DF929625EA0E}">
        <p15:presenceInfo xmlns:p15="http://schemas.microsoft.com/office/powerpoint/2012/main" userId="S::krim@seges.dk::652777ac-bde3-44a8-a0ec-371f927f4361" providerId="AD"/>
      </p:ext>
    </p:extLst>
  </p:cmAuthor>
  <p:cmAuthor id="4" name="hein.imberechts@sciensano.be" initials="h" lastIdx="7" clrIdx="5">
    <p:extLst>
      <p:ext uri="{19B8F6BF-5375-455C-9EA6-DF929625EA0E}">
        <p15:presenceInfo xmlns:p15="http://schemas.microsoft.com/office/powerpoint/2012/main" userId="hein.imberechts@sciensano.be" providerId="None"/>
      </p:ext>
    </p:extLst>
  </p:cmAuthor>
  <p:cmAuthor id="5" name="CAVITTE Jean-Charles (AGRI)" initials="jcc" lastIdx="9" clrIdx="6">
    <p:extLst>
      <p:ext uri="{19B8F6BF-5375-455C-9EA6-DF929625EA0E}">
        <p15:presenceInfo xmlns:p15="http://schemas.microsoft.com/office/powerpoint/2012/main" userId="CAVITTE Jean-Charles (AGRI)" providerId="None"/>
      </p:ext>
    </p:extLst>
  </p:cmAuthor>
  <p:cmAuthor id="6" name="Hein Imberechts" initials="HI [2]" lastIdx="13" clrIdx="7">
    <p:extLst>
      <p:ext uri="{19B8F6BF-5375-455C-9EA6-DF929625EA0E}">
        <p15:presenceInfo xmlns:p15="http://schemas.microsoft.com/office/powerpoint/2012/main" userId="4cc50b55310324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2153" autoAdjust="0"/>
  </p:normalViewPr>
  <p:slideViewPr>
    <p:cSldViewPr snapToGrid="0">
      <p:cViewPr varScale="1">
        <p:scale>
          <a:sx n="101" d="100"/>
          <a:sy n="101" d="100"/>
        </p:scale>
        <p:origin x="1056"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D5936-36BD-4540-A4FD-B88441587C0E}" type="doc">
      <dgm:prSet loTypeId="urn:microsoft.com/office/officeart/2005/8/layout/chevron1" loCatId="process" qsTypeId="urn:microsoft.com/office/officeart/2005/8/quickstyle/simple1" qsCatId="simple" csTypeId="urn:microsoft.com/office/officeart/2005/8/colors/accent1_2" csCatId="accent1" phldr="1"/>
      <dgm:spPr/>
    </dgm:pt>
    <dgm:pt modelId="{457DF60E-A990-43F4-8E6A-5E9F7AF12021}">
      <dgm:prSet phldrT="[Text]" custT="1"/>
      <dgm:spPr>
        <a:ln w="57150">
          <a:solidFill>
            <a:srgbClr val="FF0000"/>
          </a:solidFill>
        </a:ln>
      </dgm:spPr>
      <dgm:t>
        <a:bodyPr/>
        <a:lstStyle/>
        <a:p>
          <a:r>
            <a:rPr lang="en-US" sz="1200" dirty="0">
              <a:solidFill>
                <a:srgbClr val="133176"/>
              </a:solidFill>
            </a:rPr>
            <a:t>Needs</a:t>
          </a:r>
        </a:p>
      </dgm:t>
    </dgm:pt>
    <dgm:pt modelId="{E6371094-5D26-4085-8177-5C8B276A20B8}" type="parTrans" cxnId="{4170B933-7238-4E53-91BF-3C815018AED8}">
      <dgm:prSet/>
      <dgm:spPr/>
      <dgm:t>
        <a:bodyPr/>
        <a:lstStyle/>
        <a:p>
          <a:endParaRPr lang="en-US" sz="1200">
            <a:solidFill>
              <a:srgbClr val="133176"/>
            </a:solidFill>
          </a:endParaRPr>
        </a:p>
      </dgm:t>
    </dgm:pt>
    <dgm:pt modelId="{875683FC-1033-4AEC-AE55-001879669212}" type="sibTrans" cxnId="{4170B933-7238-4E53-91BF-3C815018AED8}">
      <dgm:prSet/>
      <dgm:spPr/>
      <dgm:t>
        <a:bodyPr/>
        <a:lstStyle/>
        <a:p>
          <a:endParaRPr lang="en-US" sz="1200">
            <a:solidFill>
              <a:srgbClr val="133176"/>
            </a:solidFill>
          </a:endParaRPr>
        </a:p>
      </dgm:t>
    </dgm:pt>
    <dgm:pt modelId="{E64F9C93-ED2B-415B-997D-C99DD66819A8}">
      <dgm:prSet phldrT="[Text]" custT="1"/>
      <dgm:spPr>
        <a:ln w="57150">
          <a:solidFill>
            <a:srgbClr val="FFC000"/>
          </a:solidFill>
        </a:ln>
      </dgm:spPr>
      <dgm:t>
        <a:bodyPr/>
        <a:lstStyle/>
        <a:p>
          <a:r>
            <a:rPr lang="en-US" sz="1200" dirty="0">
              <a:solidFill>
                <a:srgbClr val="133176"/>
              </a:solidFill>
            </a:rPr>
            <a:t>Input/re-sources</a:t>
          </a:r>
        </a:p>
      </dgm:t>
    </dgm:pt>
    <dgm:pt modelId="{A26ECF28-A381-4DE9-A007-C4331ACB92B3}" type="parTrans" cxnId="{7648AF59-18F6-4879-B240-6FF877948EDA}">
      <dgm:prSet/>
      <dgm:spPr/>
      <dgm:t>
        <a:bodyPr/>
        <a:lstStyle/>
        <a:p>
          <a:endParaRPr lang="en-US" sz="1200">
            <a:solidFill>
              <a:srgbClr val="133176"/>
            </a:solidFill>
          </a:endParaRPr>
        </a:p>
      </dgm:t>
    </dgm:pt>
    <dgm:pt modelId="{B4305A5B-3EC4-488B-9FA4-839207BDFF03}" type="sibTrans" cxnId="{7648AF59-18F6-4879-B240-6FF877948EDA}">
      <dgm:prSet/>
      <dgm:spPr/>
      <dgm:t>
        <a:bodyPr/>
        <a:lstStyle/>
        <a:p>
          <a:endParaRPr lang="en-US" sz="1200">
            <a:solidFill>
              <a:srgbClr val="133176"/>
            </a:solidFill>
          </a:endParaRPr>
        </a:p>
      </dgm:t>
    </dgm:pt>
    <dgm:pt modelId="{2727D9C7-54E3-4CEA-8A1F-EDF7B3224135}">
      <dgm:prSet phldrT="[Text]" custT="1"/>
      <dgm:spPr>
        <a:ln w="57150">
          <a:solidFill>
            <a:srgbClr val="92D050"/>
          </a:solidFill>
        </a:ln>
      </dgm:spPr>
      <dgm:t>
        <a:bodyPr/>
        <a:lstStyle/>
        <a:p>
          <a:r>
            <a:rPr lang="en-US" sz="1200" dirty="0">
              <a:solidFill>
                <a:srgbClr val="133176"/>
              </a:solidFill>
            </a:rPr>
            <a:t>Activities</a:t>
          </a:r>
        </a:p>
      </dgm:t>
    </dgm:pt>
    <dgm:pt modelId="{70B1377D-9152-4408-937A-0BFBBE4D11FD}" type="parTrans" cxnId="{8F132AD5-E788-44E1-B4EB-B7953ACD75CA}">
      <dgm:prSet/>
      <dgm:spPr/>
      <dgm:t>
        <a:bodyPr/>
        <a:lstStyle/>
        <a:p>
          <a:endParaRPr lang="en-US" sz="1200">
            <a:solidFill>
              <a:srgbClr val="133176"/>
            </a:solidFill>
          </a:endParaRPr>
        </a:p>
      </dgm:t>
    </dgm:pt>
    <dgm:pt modelId="{FA1581F3-DEC1-4A30-AB4B-433B211B5E05}" type="sibTrans" cxnId="{8F132AD5-E788-44E1-B4EB-B7953ACD75CA}">
      <dgm:prSet/>
      <dgm:spPr/>
      <dgm:t>
        <a:bodyPr/>
        <a:lstStyle/>
        <a:p>
          <a:endParaRPr lang="en-US" sz="1200">
            <a:solidFill>
              <a:srgbClr val="133176"/>
            </a:solidFill>
          </a:endParaRPr>
        </a:p>
      </dgm:t>
    </dgm:pt>
    <dgm:pt modelId="{857C621C-5178-444D-AACB-4D06F68855A2}">
      <dgm:prSet phldrT="[Text]" custT="1"/>
      <dgm:spPr>
        <a:ln w="57150">
          <a:solidFill>
            <a:srgbClr val="00B050"/>
          </a:solidFill>
        </a:ln>
      </dgm:spPr>
      <dgm:t>
        <a:bodyPr/>
        <a:lstStyle/>
        <a:p>
          <a:r>
            <a:rPr lang="en-US" sz="1200" dirty="0" err="1">
              <a:solidFill>
                <a:srgbClr val="133176"/>
              </a:solidFill>
            </a:rPr>
            <a:t>Delivera-bles</a:t>
          </a:r>
          <a:r>
            <a:rPr lang="en-US" sz="1200" dirty="0">
              <a:solidFill>
                <a:srgbClr val="133176"/>
              </a:solidFill>
            </a:rPr>
            <a:t>/output</a:t>
          </a:r>
        </a:p>
      </dgm:t>
    </dgm:pt>
    <dgm:pt modelId="{A25EF4DE-0579-4521-ABED-44E0A8BD3B8A}" type="parTrans" cxnId="{5AF6BB07-3D7C-48D0-B5A7-E1EF09AC1C89}">
      <dgm:prSet/>
      <dgm:spPr/>
      <dgm:t>
        <a:bodyPr/>
        <a:lstStyle/>
        <a:p>
          <a:endParaRPr lang="en-US" sz="1200">
            <a:solidFill>
              <a:srgbClr val="133176"/>
            </a:solidFill>
          </a:endParaRPr>
        </a:p>
      </dgm:t>
    </dgm:pt>
    <dgm:pt modelId="{7767E16E-E3F2-4BC2-B6BF-B4FCCC7DC331}" type="sibTrans" cxnId="{5AF6BB07-3D7C-48D0-B5A7-E1EF09AC1C89}">
      <dgm:prSet/>
      <dgm:spPr/>
      <dgm:t>
        <a:bodyPr/>
        <a:lstStyle/>
        <a:p>
          <a:endParaRPr lang="en-US" sz="1200">
            <a:solidFill>
              <a:srgbClr val="133176"/>
            </a:solidFill>
          </a:endParaRPr>
        </a:p>
      </dgm:t>
    </dgm:pt>
    <dgm:pt modelId="{63B1A462-6D4C-47CA-A135-6196D5BFC793}">
      <dgm:prSet phldrT="[Text]" custT="1"/>
      <dgm:spPr>
        <a:ln w="57150">
          <a:solidFill>
            <a:srgbClr val="00B0F0"/>
          </a:solidFill>
        </a:ln>
      </dgm:spPr>
      <dgm:t>
        <a:bodyPr/>
        <a:lstStyle/>
        <a:p>
          <a:r>
            <a:rPr lang="en-US" sz="1200" dirty="0">
              <a:solidFill>
                <a:srgbClr val="133176"/>
              </a:solidFill>
            </a:rPr>
            <a:t>Outcome</a:t>
          </a:r>
        </a:p>
      </dgm:t>
    </dgm:pt>
    <dgm:pt modelId="{AE91340B-9CD3-42E8-9EF3-658209BA1710}" type="parTrans" cxnId="{992FAA2B-95B0-41E0-9141-7FC2B561E4F5}">
      <dgm:prSet/>
      <dgm:spPr/>
      <dgm:t>
        <a:bodyPr/>
        <a:lstStyle/>
        <a:p>
          <a:endParaRPr lang="en-US" sz="1200">
            <a:solidFill>
              <a:srgbClr val="133176"/>
            </a:solidFill>
          </a:endParaRPr>
        </a:p>
      </dgm:t>
    </dgm:pt>
    <dgm:pt modelId="{85EFAE9E-6F81-4D82-B686-8AEA80EA898F}" type="sibTrans" cxnId="{992FAA2B-95B0-41E0-9141-7FC2B561E4F5}">
      <dgm:prSet/>
      <dgm:spPr/>
      <dgm:t>
        <a:bodyPr/>
        <a:lstStyle/>
        <a:p>
          <a:endParaRPr lang="en-US" sz="1200">
            <a:solidFill>
              <a:srgbClr val="133176"/>
            </a:solidFill>
          </a:endParaRPr>
        </a:p>
      </dgm:t>
    </dgm:pt>
    <dgm:pt modelId="{19864AFC-12F4-4B00-BFE0-B7C31EE095AA}">
      <dgm:prSet phldrT="[Text]" custT="1"/>
      <dgm:spPr>
        <a:ln w="57150">
          <a:solidFill>
            <a:srgbClr val="0070C0"/>
          </a:solidFill>
        </a:ln>
      </dgm:spPr>
      <dgm:t>
        <a:bodyPr/>
        <a:lstStyle/>
        <a:p>
          <a:r>
            <a:rPr lang="en-US" sz="1200" dirty="0">
              <a:solidFill>
                <a:srgbClr val="133176"/>
              </a:solidFill>
            </a:rPr>
            <a:t>Impact</a:t>
          </a:r>
        </a:p>
      </dgm:t>
    </dgm:pt>
    <dgm:pt modelId="{D78BCA9E-C114-4D14-AA3A-03803415C4D4}" type="parTrans" cxnId="{B05092A2-2876-4178-88BE-66870F95CF47}">
      <dgm:prSet/>
      <dgm:spPr/>
      <dgm:t>
        <a:bodyPr/>
        <a:lstStyle/>
        <a:p>
          <a:endParaRPr lang="en-US" sz="1200">
            <a:solidFill>
              <a:srgbClr val="133176"/>
            </a:solidFill>
          </a:endParaRPr>
        </a:p>
      </dgm:t>
    </dgm:pt>
    <dgm:pt modelId="{4A35C69F-2669-4A14-B79D-73491F9F876B}" type="sibTrans" cxnId="{B05092A2-2876-4178-88BE-66870F95CF47}">
      <dgm:prSet/>
      <dgm:spPr/>
      <dgm:t>
        <a:bodyPr/>
        <a:lstStyle/>
        <a:p>
          <a:endParaRPr lang="en-US" sz="1200">
            <a:solidFill>
              <a:srgbClr val="133176"/>
            </a:solidFill>
          </a:endParaRPr>
        </a:p>
      </dgm:t>
    </dgm:pt>
    <dgm:pt modelId="{D0988684-0331-463B-B10E-6F35595C954C}" type="pres">
      <dgm:prSet presAssocID="{A40D5936-36BD-4540-A4FD-B88441587C0E}" presName="Name0" presStyleCnt="0">
        <dgm:presLayoutVars>
          <dgm:dir/>
          <dgm:animLvl val="lvl"/>
          <dgm:resizeHandles val="exact"/>
        </dgm:presLayoutVars>
      </dgm:prSet>
      <dgm:spPr/>
    </dgm:pt>
    <dgm:pt modelId="{5487E65C-A1FC-442F-B0D1-A98E0B200B3D}" type="pres">
      <dgm:prSet presAssocID="{457DF60E-A990-43F4-8E6A-5E9F7AF12021}" presName="parTxOnly" presStyleLbl="node1" presStyleIdx="0" presStyleCnt="6">
        <dgm:presLayoutVars>
          <dgm:chMax val="0"/>
          <dgm:chPref val="0"/>
          <dgm:bulletEnabled val="1"/>
        </dgm:presLayoutVars>
      </dgm:prSet>
      <dgm:spPr/>
    </dgm:pt>
    <dgm:pt modelId="{F7FECAF0-F0FD-425A-A8A6-CD768A362B84}" type="pres">
      <dgm:prSet presAssocID="{875683FC-1033-4AEC-AE55-001879669212}" presName="parTxOnlySpace" presStyleCnt="0"/>
      <dgm:spPr/>
    </dgm:pt>
    <dgm:pt modelId="{737778AD-9C78-4BE1-B7B1-710A5AD0502E}" type="pres">
      <dgm:prSet presAssocID="{E64F9C93-ED2B-415B-997D-C99DD66819A8}" presName="parTxOnly" presStyleLbl="node1" presStyleIdx="1" presStyleCnt="6">
        <dgm:presLayoutVars>
          <dgm:chMax val="0"/>
          <dgm:chPref val="0"/>
          <dgm:bulletEnabled val="1"/>
        </dgm:presLayoutVars>
      </dgm:prSet>
      <dgm:spPr/>
    </dgm:pt>
    <dgm:pt modelId="{FC1FCAD2-C4CE-4F3A-A05A-3EF8EC6066FE}" type="pres">
      <dgm:prSet presAssocID="{B4305A5B-3EC4-488B-9FA4-839207BDFF03}" presName="parTxOnlySpace" presStyleCnt="0"/>
      <dgm:spPr/>
    </dgm:pt>
    <dgm:pt modelId="{C3577D6C-CF14-46B2-8B85-BFC4E88C12F0}" type="pres">
      <dgm:prSet presAssocID="{2727D9C7-54E3-4CEA-8A1F-EDF7B3224135}" presName="parTxOnly" presStyleLbl="node1" presStyleIdx="2" presStyleCnt="6">
        <dgm:presLayoutVars>
          <dgm:chMax val="0"/>
          <dgm:chPref val="0"/>
          <dgm:bulletEnabled val="1"/>
        </dgm:presLayoutVars>
      </dgm:prSet>
      <dgm:spPr/>
    </dgm:pt>
    <dgm:pt modelId="{5FFCB36D-9B6E-475F-BA92-E8F40CF6883D}" type="pres">
      <dgm:prSet presAssocID="{FA1581F3-DEC1-4A30-AB4B-433B211B5E05}" presName="parTxOnlySpace" presStyleCnt="0"/>
      <dgm:spPr/>
    </dgm:pt>
    <dgm:pt modelId="{92B133EC-6F34-41CB-8382-A12A2443F2DD}" type="pres">
      <dgm:prSet presAssocID="{857C621C-5178-444D-AACB-4D06F68855A2}" presName="parTxOnly" presStyleLbl="node1" presStyleIdx="3" presStyleCnt="6">
        <dgm:presLayoutVars>
          <dgm:chMax val="0"/>
          <dgm:chPref val="0"/>
          <dgm:bulletEnabled val="1"/>
        </dgm:presLayoutVars>
      </dgm:prSet>
      <dgm:spPr/>
    </dgm:pt>
    <dgm:pt modelId="{06946852-CF9D-4A45-9C81-2163355953E0}" type="pres">
      <dgm:prSet presAssocID="{7767E16E-E3F2-4BC2-B6BF-B4FCCC7DC331}" presName="parTxOnlySpace" presStyleCnt="0"/>
      <dgm:spPr/>
    </dgm:pt>
    <dgm:pt modelId="{5BDC2330-9EB0-4F15-ADFA-904AFCBE596C}" type="pres">
      <dgm:prSet presAssocID="{63B1A462-6D4C-47CA-A135-6196D5BFC793}" presName="parTxOnly" presStyleLbl="node1" presStyleIdx="4" presStyleCnt="6">
        <dgm:presLayoutVars>
          <dgm:chMax val="0"/>
          <dgm:chPref val="0"/>
          <dgm:bulletEnabled val="1"/>
        </dgm:presLayoutVars>
      </dgm:prSet>
      <dgm:spPr/>
    </dgm:pt>
    <dgm:pt modelId="{147702CA-F4A3-443F-AA03-FFC59181FD09}" type="pres">
      <dgm:prSet presAssocID="{85EFAE9E-6F81-4D82-B686-8AEA80EA898F}" presName="parTxOnlySpace" presStyleCnt="0"/>
      <dgm:spPr/>
    </dgm:pt>
    <dgm:pt modelId="{591B6A1C-F892-4886-B080-1C7FA8322893}" type="pres">
      <dgm:prSet presAssocID="{19864AFC-12F4-4B00-BFE0-B7C31EE095AA}" presName="parTxOnly" presStyleLbl="node1" presStyleIdx="5" presStyleCnt="6">
        <dgm:presLayoutVars>
          <dgm:chMax val="0"/>
          <dgm:chPref val="0"/>
          <dgm:bulletEnabled val="1"/>
        </dgm:presLayoutVars>
      </dgm:prSet>
      <dgm:spPr/>
    </dgm:pt>
  </dgm:ptLst>
  <dgm:cxnLst>
    <dgm:cxn modelId="{A72F6F00-595A-43CA-8BBE-4876F8B751AC}" type="presOf" srcId="{457DF60E-A990-43F4-8E6A-5E9F7AF12021}" destId="{5487E65C-A1FC-442F-B0D1-A98E0B200B3D}" srcOrd="0" destOrd="0" presId="urn:microsoft.com/office/officeart/2005/8/layout/chevron1"/>
    <dgm:cxn modelId="{5AF6BB07-3D7C-48D0-B5A7-E1EF09AC1C89}" srcId="{A40D5936-36BD-4540-A4FD-B88441587C0E}" destId="{857C621C-5178-444D-AACB-4D06F68855A2}" srcOrd="3" destOrd="0" parTransId="{A25EF4DE-0579-4521-ABED-44E0A8BD3B8A}" sibTransId="{7767E16E-E3F2-4BC2-B6BF-B4FCCC7DC331}"/>
    <dgm:cxn modelId="{A74A5B0B-502B-46F2-8F3E-60FD1F932799}" type="presOf" srcId="{2727D9C7-54E3-4CEA-8A1F-EDF7B3224135}" destId="{C3577D6C-CF14-46B2-8B85-BFC4E88C12F0}" srcOrd="0" destOrd="0" presId="urn:microsoft.com/office/officeart/2005/8/layout/chevron1"/>
    <dgm:cxn modelId="{992FAA2B-95B0-41E0-9141-7FC2B561E4F5}" srcId="{A40D5936-36BD-4540-A4FD-B88441587C0E}" destId="{63B1A462-6D4C-47CA-A135-6196D5BFC793}" srcOrd="4" destOrd="0" parTransId="{AE91340B-9CD3-42E8-9EF3-658209BA1710}" sibTransId="{85EFAE9E-6F81-4D82-B686-8AEA80EA898F}"/>
    <dgm:cxn modelId="{97678D2C-80D7-47CB-AD80-E734EDE97F51}" type="presOf" srcId="{E64F9C93-ED2B-415B-997D-C99DD66819A8}" destId="{737778AD-9C78-4BE1-B7B1-710A5AD0502E}" srcOrd="0" destOrd="0" presId="urn:microsoft.com/office/officeart/2005/8/layout/chevron1"/>
    <dgm:cxn modelId="{4170B933-7238-4E53-91BF-3C815018AED8}" srcId="{A40D5936-36BD-4540-A4FD-B88441587C0E}" destId="{457DF60E-A990-43F4-8E6A-5E9F7AF12021}" srcOrd="0" destOrd="0" parTransId="{E6371094-5D26-4085-8177-5C8B276A20B8}" sibTransId="{875683FC-1033-4AEC-AE55-001879669212}"/>
    <dgm:cxn modelId="{99159545-0E2F-4E50-8F9E-E08D5CDD99CF}" type="presOf" srcId="{A40D5936-36BD-4540-A4FD-B88441587C0E}" destId="{D0988684-0331-463B-B10E-6F35595C954C}" srcOrd="0" destOrd="0" presId="urn:microsoft.com/office/officeart/2005/8/layout/chevron1"/>
    <dgm:cxn modelId="{7648AF59-18F6-4879-B240-6FF877948EDA}" srcId="{A40D5936-36BD-4540-A4FD-B88441587C0E}" destId="{E64F9C93-ED2B-415B-997D-C99DD66819A8}" srcOrd="1" destOrd="0" parTransId="{A26ECF28-A381-4DE9-A007-C4331ACB92B3}" sibTransId="{B4305A5B-3EC4-488B-9FA4-839207BDFF03}"/>
    <dgm:cxn modelId="{A2DF9A8F-E27F-4838-BC59-45F8A4F5F7A8}" type="presOf" srcId="{63B1A462-6D4C-47CA-A135-6196D5BFC793}" destId="{5BDC2330-9EB0-4F15-ADFA-904AFCBE596C}" srcOrd="0" destOrd="0" presId="urn:microsoft.com/office/officeart/2005/8/layout/chevron1"/>
    <dgm:cxn modelId="{B05092A2-2876-4178-88BE-66870F95CF47}" srcId="{A40D5936-36BD-4540-A4FD-B88441587C0E}" destId="{19864AFC-12F4-4B00-BFE0-B7C31EE095AA}" srcOrd="5" destOrd="0" parTransId="{D78BCA9E-C114-4D14-AA3A-03803415C4D4}" sibTransId="{4A35C69F-2669-4A14-B79D-73491F9F876B}"/>
    <dgm:cxn modelId="{9EA83CCF-C394-4F90-B40A-AB29433DADE7}" type="presOf" srcId="{857C621C-5178-444D-AACB-4D06F68855A2}" destId="{92B133EC-6F34-41CB-8382-A12A2443F2DD}" srcOrd="0" destOrd="0" presId="urn:microsoft.com/office/officeart/2005/8/layout/chevron1"/>
    <dgm:cxn modelId="{8F132AD5-E788-44E1-B4EB-B7953ACD75CA}" srcId="{A40D5936-36BD-4540-A4FD-B88441587C0E}" destId="{2727D9C7-54E3-4CEA-8A1F-EDF7B3224135}" srcOrd="2" destOrd="0" parTransId="{70B1377D-9152-4408-937A-0BFBBE4D11FD}" sibTransId="{FA1581F3-DEC1-4A30-AB4B-433B211B5E05}"/>
    <dgm:cxn modelId="{F9EF58FF-CF78-4D67-9823-E9C2271EAE27}" type="presOf" srcId="{19864AFC-12F4-4B00-BFE0-B7C31EE095AA}" destId="{591B6A1C-F892-4886-B080-1C7FA8322893}" srcOrd="0" destOrd="0" presId="urn:microsoft.com/office/officeart/2005/8/layout/chevron1"/>
    <dgm:cxn modelId="{51982D4A-72B4-4513-B99C-CE7A0324E04A}" type="presParOf" srcId="{D0988684-0331-463B-B10E-6F35595C954C}" destId="{5487E65C-A1FC-442F-B0D1-A98E0B200B3D}" srcOrd="0" destOrd="0" presId="urn:microsoft.com/office/officeart/2005/8/layout/chevron1"/>
    <dgm:cxn modelId="{DB48211B-C295-4C37-8FCF-EDB6369B5B57}" type="presParOf" srcId="{D0988684-0331-463B-B10E-6F35595C954C}" destId="{F7FECAF0-F0FD-425A-A8A6-CD768A362B84}" srcOrd="1" destOrd="0" presId="urn:microsoft.com/office/officeart/2005/8/layout/chevron1"/>
    <dgm:cxn modelId="{5928874D-E34B-430F-89BE-FA713B9BD95D}" type="presParOf" srcId="{D0988684-0331-463B-B10E-6F35595C954C}" destId="{737778AD-9C78-4BE1-B7B1-710A5AD0502E}" srcOrd="2" destOrd="0" presId="urn:microsoft.com/office/officeart/2005/8/layout/chevron1"/>
    <dgm:cxn modelId="{DBFBD265-218B-445E-B743-FE3F4AD24A01}" type="presParOf" srcId="{D0988684-0331-463B-B10E-6F35595C954C}" destId="{FC1FCAD2-C4CE-4F3A-A05A-3EF8EC6066FE}" srcOrd="3" destOrd="0" presId="urn:microsoft.com/office/officeart/2005/8/layout/chevron1"/>
    <dgm:cxn modelId="{CA654611-3E91-451D-9FBC-B0483C447660}" type="presParOf" srcId="{D0988684-0331-463B-B10E-6F35595C954C}" destId="{C3577D6C-CF14-46B2-8B85-BFC4E88C12F0}" srcOrd="4" destOrd="0" presId="urn:microsoft.com/office/officeart/2005/8/layout/chevron1"/>
    <dgm:cxn modelId="{12D91236-2355-4A39-8BC6-D4EA4D006B72}" type="presParOf" srcId="{D0988684-0331-463B-B10E-6F35595C954C}" destId="{5FFCB36D-9B6E-475F-BA92-E8F40CF6883D}" srcOrd="5" destOrd="0" presId="urn:microsoft.com/office/officeart/2005/8/layout/chevron1"/>
    <dgm:cxn modelId="{62CEA5C8-4A06-4BD4-BA7C-183EEBDCD376}" type="presParOf" srcId="{D0988684-0331-463B-B10E-6F35595C954C}" destId="{92B133EC-6F34-41CB-8382-A12A2443F2DD}" srcOrd="6" destOrd="0" presId="urn:microsoft.com/office/officeart/2005/8/layout/chevron1"/>
    <dgm:cxn modelId="{5CD717B2-5E89-402D-8A67-68CA12068202}" type="presParOf" srcId="{D0988684-0331-463B-B10E-6F35595C954C}" destId="{06946852-CF9D-4A45-9C81-2163355953E0}" srcOrd="7" destOrd="0" presId="urn:microsoft.com/office/officeart/2005/8/layout/chevron1"/>
    <dgm:cxn modelId="{40393352-B8E3-4C2C-9A56-AB58B3A7B2A1}" type="presParOf" srcId="{D0988684-0331-463B-B10E-6F35595C954C}" destId="{5BDC2330-9EB0-4F15-ADFA-904AFCBE596C}" srcOrd="8" destOrd="0" presId="urn:microsoft.com/office/officeart/2005/8/layout/chevron1"/>
    <dgm:cxn modelId="{9F081ECD-6612-4307-BA67-AC64D9B111D2}" type="presParOf" srcId="{D0988684-0331-463B-B10E-6F35595C954C}" destId="{147702CA-F4A3-443F-AA03-FFC59181FD09}" srcOrd="9" destOrd="0" presId="urn:microsoft.com/office/officeart/2005/8/layout/chevron1"/>
    <dgm:cxn modelId="{1E0F6C52-6D95-4072-95F4-343A6C640F99}" type="presParOf" srcId="{D0988684-0331-463B-B10E-6F35595C954C}" destId="{591B6A1C-F892-4886-B080-1C7FA8322893}"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7E65C-A1FC-442F-B0D1-A98E0B200B3D}">
      <dsp:nvSpPr>
        <dsp:cNvPr id="0" name=""/>
        <dsp:cNvSpPr/>
      </dsp:nvSpPr>
      <dsp:spPr>
        <a:xfrm>
          <a:off x="3571" y="515302"/>
          <a:ext cx="1328737" cy="531495"/>
        </a:xfrm>
        <a:prstGeom prst="chevron">
          <a:avLst/>
        </a:prstGeom>
        <a:solidFill>
          <a:schemeClr val="accent1">
            <a:hueOff val="0"/>
            <a:satOff val="0"/>
            <a:lumOff val="0"/>
            <a:alphaOff val="0"/>
          </a:schemeClr>
        </a:solidFill>
        <a:ln w="571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133176"/>
              </a:solidFill>
            </a:rPr>
            <a:t>Needs</a:t>
          </a:r>
        </a:p>
      </dsp:txBody>
      <dsp:txXfrm>
        <a:off x="269319" y="515302"/>
        <a:ext cx="797242" cy="531495"/>
      </dsp:txXfrm>
    </dsp:sp>
    <dsp:sp modelId="{737778AD-9C78-4BE1-B7B1-710A5AD0502E}">
      <dsp:nvSpPr>
        <dsp:cNvPr id="0" name=""/>
        <dsp:cNvSpPr/>
      </dsp:nvSpPr>
      <dsp:spPr>
        <a:xfrm>
          <a:off x="1199435" y="515302"/>
          <a:ext cx="1328737" cy="531495"/>
        </a:xfrm>
        <a:prstGeom prst="chevron">
          <a:avLst/>
        </a:prstGeom>
        <a:solidFill>
          <a:schemeClr val="accent1">
            <a:hueOff val="0"/>
            <a:satOff val="0"/>
            <a:lumOff val="0"/>
            <a:alphaOff val="0"/>
          </a:schemeClr>
        </a:solid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133176"/>
              </a:solidFill>
            </a:rPr>
            <a:t>Input/re-sources</a:t>
          </a:r>
        </a:p>
      </dsp:txBody>
      <dsp:txXfrm>
        <a:off x="1465183" y="515302"/>
        <a:ext cx="797242" cy="531495"/>
      </dsp:txXfrm>
    </dsp:sp>
    <dsp:sp modelId="{C3577D6C-CF14-46B2-8B85-BFC4E88C12F0}">
      <dsp:nvSpPr>
        <dsp:cNvPr id="0" name=""/>
        <dsp:cNvSpPr/>
      </dsp:nvSpPr>
      <dsp:spPr>
        <a:xfrm>
          <a:off x="2395299" y="515302"/>
          <a:ext cx="1328737" cy="531495"/>
        </a:xfrm>
        <a:prstGeom prst="chevron">
          <a:avLst/>
        </a:prstGeom>
        <a:solidFill>
          <a:schemeClr val="accent1">
            <a:hueOff val="0"/>
            <a:satOff val="0"/>
            <a:lumOff val="0"/>
            <a:alphaOff val="0"/>
          </a:schemeClr>
        </a:solidFill>
        <a:ln w="5715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133176"/>
              </a:solidFill>
            </a:rPr>
            <a:t>Activities</a:t>
          </a:r>
        </a:p>
      </dsp:txBody>
      <dsp:txXfrm>
        <a:off x="2661047" y="515302"/>
        <a:ext cx="797242" cy="531495"/>
      </dsp:txXfrm>
    </dsp:sp>
    <dsp:sp modelId="{92B133EC-6F34-41CB-8382-A12A2443F2DD}">
      <dsp:nvSpPr>
        <dsp:cNvPr id="0" name=""/>
        <dsp:cNvSpPr/>
      </dsp:nvSpPr>
      <dsp:spPr>
        <a:xfrm>
          <a:off x="3591163" y="515302"/>
          <a:ext cx="1328737" cy="531495"/>
        </a:xfrm>
        <a:prstGeom prst="chevron">
          <a:avLst/>
        </a:prstGeom>
        <a:solidFill>
          <a:schemeClr val="accent1">
            <a:hueOff val="0"/>
            <a:satOff val="0"/>
            <a:lumOff val="0"/>
            <a:alphaOff val="0"/>
          </a:schemeClr>
        </a:solidFill>
        <a:ln w="571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rgbClr val="133176"/>
              </a:solidFill>
            </a:rPr>
            <a:t>Delivera-bles</a:t>
          </a:r>
          <a:r>
            <a:rPr lang="en-US" sz="1200" kern="1200" dirty="0">
              <a:solidFill>
                <a:srgbClr val="133176"/>
              </a:solidFill>
            </a:rPr>
            <a:t>/output</a:t>
          </a:r>
        </a:p>
      </dsp:txBody>
      <dsp:txXfrm>
        <a:off x="3856911" y="515302"/>
        <a:ext cx="797242" cy="531495"/>
      </dsp:txXfrm>
    </dsp:sp>
    <dsp:sp modelId="{5BDC2330-9EB0-4F15-ADFA-904AFCBE596C}">
      <dsp:nvSpPr>
        <dsp:cNvPr id="0" name=""/>
        <dsp:cNvSpPr/>
      </dsp:nvSpPr>
      <dsp:spPr>
        <a:xfrm>
          <a:off x="4787026" y="515302"/>
          <a:ext cx="1328737" cy="531495"/>
        </a:xfrm>
        <a:prstGeom prst="chevron">
          <a:avLst/>
        </a:prstGeom>
        <a:solidFill>
          <a:schemeClr val="accent1">
            <a:hueOff val="0"/>
            <a:satOff val="0"/>
            <a:lumOff val="0"/>
            <a:alphaOff val="0"/>
          </a:schemeClr>
        </a:solidFill>
        <a:ln w="571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133176"/>
              </a:solidFill>
            </a:rPr>
            <a:t>Outcome</a:t>
          </a:r>
        </a:p>
      </dsp:txBody>
      <dsp:txXfrm>
        <a:off x="5052774" y="515302"/>
        <a:ext cx="797242" cy="531495"/>
      </dsp:txXfrm>
    </dsp:sp>
    <dsp:sp modelId="{591B6A1C-F892-4886-B080-1C7FA8322893}">
      <dsp:nvSpPr>
        <dsp:cNvPr id="0" name=""/>
        <dsp:cNvSpPr/>
      </dsp:nvSpPr>
      <dsp:spPr>
        <a:xfrm>
          <a:off x="5982890" y="515302"/>
          <a:ext cx="1328737" cy="531495"/>
        </a:xfrm>
        <a:prstGeom prst="chevron">
          <a:avLst/>
        </a:prstGeom>
        <a:solidFill>
          <a:schemeClr val="accent1">
            <a:hueOff val="0"/>
            <a:satOff val="0"/>
            <a:lumOff val="0"/>
            <a:alphaOff val="0"/>
          </a:schemeClr>
        </a:solidFill>
        <a:ln w="571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133176"/>
              </a:solidFill>
            </a:rPr>
            <a:t>Impact</a:t>
          </a:r>
        </a:p>
      </dsp:txBody>
      <dsp:txXfrm>
        <a:off x="6248638" y="515302"/>
        <a:ext cx="797242" cy="5314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29D45-B5BF-4A64-9E9D-AEA56EAFDF45}" type="datetimeFigureOut">
              <a:rPr lang="en-GB" smtClean="0"/>
              <a:t>26/10/2021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2FF44-9851-4A8C-8025-8C27D762DEE5}" type="slidenum">
              <a:rPr lang="en-GB" smtClean="0"/>
              <a:t>‹N°›</a:t>
            </a:fld>
            <a:endParaRPr lang="en-GB"/>
          </a:p>
        </p:txBody>
      </p:sp>
    </p:spTree>
    <p:extLst>
      <p:ext uri="{BB962C8B-B14F-4D97-AF65-F5344CB8AC3E}">
        <p14:creationId xmlns:p14="http://schemas.microsoft.com/office/powerpoint/2010/main" val="280178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A2FF44-9851-4A8C-8025-8C27D762DEE5}" type="slidenum">
              <a:rPr lang="en-GB" smtClean="0"/>
              <a:t>1</a:t>
            </a:fld>
            <a:endParaRPr lang="en-GB"/>
          </a:p>
        </p:txBody>
      </p:sp>
    </p:spTree>
    <p:extLst>
      <p:ext uri="{BB962C8B-B14F-4D97-AF65-F5344CB8AC3E}">
        <p14:creationId xmlns:p14="http://schemas.microsoft.com/office/powerpoint/2010/main" val="380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12</a:t>
            </a:fld>
            <a:endParaRPr/>
          </a:p>
        </p:txBody>
      </p:sp>
    </p:spTree>
    <p:extLst>
      <p:ext uri="{BB962C8B-B14F-4D97-AF65-F5344CB8AC3E}">
        <p14:creationId xmlns:p14="http://schemas.microsoft.com/office/powerpoint/2010/main" val="141314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deleted ‘ (both fish) ’</a:t>
            </a:r>
          </a:p>
        </p:txBody>
      </p:sp>
      <p:sp>
        <p:nvSpPr>
          <p:cNvPr id="4" name="Slide Number Placeholder 3"/>
          <p:cNvSpPr>
            <a:spLocks noGrp="1"/>
          </p:cNvSpPr>
          <p:nvPr>
            <p:ph type="sldNum" sz="quarter" idx="10"/>
          </p:nvPr>
        </p:nvSpPr>
        <p:spPr/>
        <p:txBody>
          <a:bodyPr/>
          <a:lstStyle/>
          <a:p>
            <a:fld id="{2C6836E7-4F8C-4D1E-998A-C68C0955A2F6}" type="slidenum">
              <a:rPr lang="en-GB" smtClean="0"/>
              <a:t>13</a:t>
            </a:fld>
            <a:endParaRPr lang="en-GB"/>
          </a:p>
        </p:txBody>
      </p:sp>
    </p:spTree>
    <p:extLst>
      <p:ext uri="{BB962C8B-B14F-4D97-AF65-F5344CB8AC3E}">
        <p14:creationId xmlns:p14="http://schemas.microsoft.com/office/powerpoint/2010/main" val="428422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16A7D-52B6-4837-905F-A19CEF768C6D}" type="slidenum">
              <a:rPr lang="en-GB" smtClean="0"/>
              <a:t>14</a:t>
            </a:fld>
            <a:endParaRPr lang="en-GB"/>
          </a:p>
        </p:txBody>
      </p:sp>
    </p:spTree>
    <p:extLst>
      <p:ext uri="{BB962C8B-B14F-4D97-AF65-F5344CB8AC3E}">
        <p14:creationId xmlns:p14="http://schemas.microsoft.com/office/powerpoint/2010/main" val="35500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2FF44-9851-4A8C-8025-8C27D762DEE5}" type="slidenum">
              <a:rPr lang="en-GB" smtClean="0"/>
              <a:t>15</a:t>
            </a:fld>
            <a:endParaRPr lang="en-GB"/>
          </a:p>
        </p:txBody>
      </p:sp>
    </p:spTree>
    <p:extLst>
      <p:ext uri="{BB962C8B-B14F-4D97-AF65-F5344CB8AC3E}">
        <p14:creationId xmlns:p14="http://schemas.microsoft.com/office/powerpoint/2010/main" val="343764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2FF44-9851-4A8C-8025-8C27D762DEE5}" type="slidenum">
              <a:rPr lang="en-GB" smtClean="0"/>
              <a:t>16</a:t>
            </a:fld>
            <a:endParaRPr lang="en-GB"/>
          </a:p>
        </p:txBody>
      </p:sp>
    </p:spTree>
    <p:extLst>
      <p:ext uri="{BB962C8B-B14F-4D97-AF65-F5344CB8AC3E}">
        <p14:creationId xmlns:p14="http://schemas.microsoft.com/office/powerpoint/2010/main" val="3292333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10"/>
          </p:nvPr>
        </p:nvSpPr>
        <p:spPr/>
        <p:txBody>
          <a:bodyPr/>
          <a:lstStyle/>
          <a:p>
            <a:fld id="{2C6836E7-4F8C-4D1E-998A-C68C0955A2F6}" type="slidenum">
              <a:rPr lang="en-GB" smtClean="0"/>
              <a:t>18</a:t>
            </a:fld>
            <a:endParaRPr lang="en-GB"/>
          </a:p>
        </p:txBody>
      </p:sp>
    </p:spTree>
    <p:extLst>
      <p:ext uri="{BB962C8B-B14F-4D97-AF65-F5344CB8AC3E}">
        <p14:creationId xmlns:p14="http://schemas.microsoft.com/office/powerpoint/2010/main" val="409061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FA2FF44-9851-4A8C-8025-8C27D762DEE5}" type="slidenum">
              <a:rPr lang="en-GB" smtClean="0"/>
              <a:t>19</a:t>
            </a:fld>
            <a:endParaRPr lang="en-GB"/>
          </a:p>
        </p:txBody>
      </p:sp>
    </p:spTree>
    <p:extLst>
      <p:ext uri="{BB962C8B-B14F-4D97-AF65-F5344CB8AC3E}">
        <p14:creationId xmlns:p14="http://schemas.microsoft.com/office/powerpoint/2010/main" val="809809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5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29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are we simplifying all this? For the first time</a:t>
            </a:r>
            <a:r>
              <a:rPr lang="en-GB" baseline="0" dirty="0"/>
              <a:t> in HE we will have a common set of key features that apply to all partnerships:</a:t>
            </a:r>
          </a:p>
          <a:p>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We will only have partnerships that will deliver on strategic orientations of HE. There needs to be evidence that a partnership is needed to achieve these objectives.</a:t>
            </a:r>
          </a:p>
          <a:p>
            <a:pPr marL="171450" indent="-171450">
              <a:buFont typeface="Arial" panose="020B0604020202020204" pitchFamily="34" charset="0"/>
              <a:buChar char="•"/>
            </a:pPr>
            <a:r>
              <a:rPr lang="en-GB" baseline="0" dirty="0"/>
              <a:t>A common, simplified toolbox and architecture</a:t>
            </a:r>
          </a:p>
          <a:p>
            <a:pPr marL="171450" indent="-171450">
              <a:buFont typeface="Arial" panose="020B0604020202020204" pitchFamily="34" charset="0"/>
              <a:buChar char="•"/>
            </a:pPr>
            <a:r>
              <a:rPr lang="en-GB" baseline="0" dirty="0"/>
              <a:t>A common set of rules when it come to the selection, implementation monitoring, following up and phasing out of partnerships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Under here we have the 3 types of partnerships, I will go through them in a minute. But here you can see them in increasing order of complexity. </a:t>
            </a: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62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For the co-funded transnational calls, there are HE rules, clearly stated in the MGA.</a:t>
            </a:r>
            <a:r>
              <a:rPr lang="en-GB" sz="1200" kern="1200" baseline="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Specific rules for Co-funded Partnerships, pp 114. For the nationally signed grant agreements which result from the trans-national call, National rules.</a:t>
            </a:r>
            <a:endParaRPr lang="en-I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0" dirty="0">
                <a:solidFill>
                  <a:schemeClr val="tx1"/>
                </a:solidFill>
              </a:rPr>
              <a:t>! Advantage</a:t>
            </a:r>
            <a:r>
              <a:rPr lang="en-US" sz="1200" b="0" kern="0" dirty="0"/>
              <a:t>: </a:t>
            </a:r>
            <a:r>
              <a:rPr lang="en-US" sz="1200" b="0" u="none" baseline="0" dirty="0">
                <a:solidFill>
                  <a:srgbClr val="FF0000"/>
                </a:solidFill>
              </a:rPr>
              <a:t>National granting authority does not have </a:t>
            </a:r>
            <a:r>
              <a:rPr lang="en-US" sz="1200" b="0" kern="0" dirty="0"/>
              <a:t>need to reassess eligibility conditions – have already been assessed independently, at transnational call level </a:t>
            </a:r>
            <a:r>
              <a:rPr lang="en-US" sz="1200" b="0" u="sng" kern="0" dirty="0"/>
              <a:t>prior</a:t>
            </a:r>
            <a:r>
              <a:rPr lang="en-US" sz="1200" b="0" kern="0" dirty="0"/>
              <a:t> to project selection, based on Horizon Europe rules</a:t>
            </a:r>
          </a:p>
          <a:p>
            <a:r>
              <a:rPr lang="en-US" sz="1200" kern="0" dirty="0"/>
              <a:t>The categories, maximum amounts and methods of calculation of eligible costs shall be those defined as eligible under the Horizon 2020 or the Horizon Europe </a:t>
            </a:r>
            <a:r>
              <a:rPr lang="en-US" sz="1200" kern="0" dirty="0" err="1"/>
              <a:t>programme</a:t>
            </a:r>
            <a:r>
              <a:rPr lang="en-US" sz="1200" kern="0" dirty="0"/>
              <a:t> rules</a:t>
            </a:r>
            <a:r>
              <a:rPr lang="en-US" sz="1200" b="0" kern="0" dirty="0"/>
              <a:t>. </a:t>
            </a:r>
          </a:p>
          <a:p>
            <a:r>
              <a:rPr lang="en-US" sz="1200" b="0" kern="0" dirty="0"/>
              <a:t>NB: Activities </a:t>
            </a:r>
            <a:r>
              <a:rPr lang="en-US" sz="1200" b="0" u="sng" kern="0" dirty="0"/>
              <a:t>beyond</a:t>
            </a:r>
            <a:r>
              <a:rPr lang="en-US" sz="1200" b="0" kern="0" dirty="0"/>
              <a:t> TRL8 (‘experimental development’) are </a:t>
            </a:r>
            <a:r>
              <a:rPr lang="en-US" sz="1200" b="0" u="sng" kern="0" dirty="0"/>
              <a:t>ineligible </a:t>
            </a:r>
            <a:r>
              <a:rPr lang="en-GB" sz="1200" b="0" kern="0" dirty="0"/>
              <a:t>Transnational! Programme implemented by at least  3 Member States/alternatively 2 Member States + at least one associated country</a:t>
            </a:r>
            <a:endParaRPr lang="en-US" sz="1200" b="0" kern="0" dirty="0"/>
          </a:p>
          <a:p>
            <a:r>
              <a:rPr lang="en-US" sz="1200" b="0" kern="0" dirty="0">
                <a:solidFill>
                  <a:srgbClr val="FF0000"/>
                </a:solidFill>
              </a:rPr>
              <a:t>30% Horizon Europe funding at </a:t>
            </a:r>
            <a:r>
              <a:rPr lang="en-US" sz="1200" b="0" kern="0" dirty="0" err="1">
                <a:solidFill>
                  <a:srgbClr val="FF0000"/>
                </a:solidFill>
              </a:rPr>
              <a:t>programme</a:t>
            </a:r>
            <a:r>
              <a:rPr lang="en-US" sz="1200" b="0" kern="0" dirty="0">
                <a:solidFill>
                  <a:srgbClr val="FF0000"/>
                </a:solidFill>
              </a:rPr>
              <a:t> level </a:t>
            </a:r>
            <a:r>
              <a:rPr lang="en-US" sz="1200" b="0" kern="0" dirty="0">
                <a:solidFill>
                  <a:srgbClr val="FF0000"/>
                </a:solidFill>
                <a:latin typeface="Calibri" panose="020F0502020204030204" pitchFamily="34" charset="0"/>
                <a:cs typeface="Calibri" panose="020F0502020204030204" pitchFamily="34" charset="0"/>
              </a:rPr>
              <a:t>→ </a:t>
            </a:r>
            <a:r>
              <a:rPr lang="en-US" sz="1200" b="0" u="sng" kern="0" dirty="0">
                <a:solidFill>
                  <a:srgbClr val="FF0000"/>
                </a:solidFill>
              </a:rPr>
              <a:t>same</a:t>
            </a:r>
            <a:r>
              <a:rPr lang="en-US" sz="1200" b="0" kern="0" dirty="0">
                <a:solidFill>
                  <a:srgbClr val="FF0000"/>
                </a:solidFill>
              </a:rPr>
              <a:t> share to be ensured per project/per beneficiary</a:t>
            </a:r>
            <a:endParaRPr lang="en-US" sz="1200" b="0" u="sng" kern="0" dirty="0">
              <a:solidFill>
                <a:srgbClr val="FF0000"/>
              </a:solidFill>
            </a:endParaRPr>
          </a:p>
          <a:p>
            <a:r>
              <a:rPr lang="en-US" sz="1200" b="0" u="sng" kern="0" dirty="0"/>
              <a:t>total public funding </a:t>
            </a:r>
            <a:r>
              <a:rPr lang="en-US" sz="1200" b="0" kern="0" dirty="0"/>
              <a:t>– </a:t>
            </a:r>
            <a:r>
              <a:rPr lang="en-US" sz="1200" kern="0" dirty="0"/>
              <a:t>i.e. </a:t>
            </a:r>
            <a:r>
              <a:rPr lang="en-US" sz="1200" u="sng" kern="0" dirty="0"/>
              <a:t>all public </a:t>
            </a:r>
            <a:r>
              <a:rPr lang="en-US" sz="1200" kern="0" dirty="0"/>
              <a:t>national, local, regional and EU-centrally managed resources – per beneficiary/per project up to the funding rate established following independent selection, ranking and evaluation under Horizon Europe rules</a:t>
            </a:r>
          </a:p>
          <a:p>
            <a:endParaRPr lang="en-US" sz="1200" b="0" kern="0" dirty="0"/>
          </a:p>
          <a:p>
            <a:pPr>
              <a:spcAft>
                <a:spcPts val="0"/>
              </a:spcAft>
            </a:pPr>
            <a:r>
              <a:rPr lang="en-US" i="1" dirty="0">
                <a:solidFill>
                  <a:srgbClr val="1F497D"/>
                </a:solidFill>
                <a:latin typeface="Arial" panose="020B0604020202020204" pitchFamily="34" charset="0"/>
                <a:ea typeface="Calibri" panose="020F0502020204030204" pitchFamily="34" charset="0"/>
              </a:rPr>
              <a:t>CPR Art. 67(5)</a:t>
            </a:r>
            <a:endParaRPr lang="en-GB" dirty="0">
              <a:latin typeface="Calibri" panose="020F0502020204030204" pitchFamily="34" charset="0"/>
              <a:ea typeface="Calibri" panose="020F0502020204030204" pitchFamily="34" charset="0"/>
            </a:endParaRPr>
          </a:p>
          <a:p>
            <a:pPr>
              <a:spcAft>
                <a:spcPts val="0"/>
              </a:spcAft>
            </a:pPr>
            <a:r>
              <a:rPr lang="en-US" i="1" dirty="0">
                <a:solidFill>
                  <a:srgbClr val="1F497D"/>
                </a:solidFill>
                <a:latin typeface="Arial" panose="020B0604020202020204" pitchFamily="34" charset="0"/>
                <a:ea typeface="Calibri" panose="020F0502020204030204" pitchFamily="34" charset="0"/>
              </a:rPr>
              <a:t>For operations awarded a Seal of Excellence, </a:t>
            </a:r>
            <a:r>
              <a:rPr lang="en-US" b="1" i="1" dirty="0">
                <a:solidFill>
                  <a:srgbClr val="1F497D"/>
                </a:solidFill>
                <a:latin typeface="Arial" panose="020B0604020202020204" pitchFamily="34" charset="0"/>
                <a:ea typeface="Calibri" panose="020F0502020204030204" pitchFamily="34" charset="0"/>
              </a:rPr>
              <a:t>or operations selected under a </a:t>
            </a:r>
            <a:r>
              <a:rPr lang="en-US" b="1" i="1" dirty="0" err="1">
                <a:solidFill>
                  <a:srgbClr val="1F497D"/>
                </a:solidFill>
                <a:latin typeface="Arial" panose="020B0604020202020204" pitchFamily="34" charset="0"/>
                <a:ea typeface="Calibri" panose="020F0502020204030204" pitchFamily="34" charset="0"/>
              </a:rPr>
              <a:t>programme</a:t>
            </a:r>
            <a:r>
              <a:rPr lang="en-US" b="1" i="1" dirty="0">
                <a:solidFill>
                  <a:srgbClr val="1F497D"/>
                </a:solidFill>
                <a:latin typeface="Arial" panose="020B0604020202020204" pitchFamily="34" charset="0"/>
                <a:ea typeface="Calibri" panose="020F0502020204030204" pitchFamily="34" charset="0"/>
              </a:rPr>
              <a:t> co-funded by Horizon Europe</a:t>
            </a:r>
            <a:r>
              <a:rPr lang="en-US" i="1" dirty="0">
                <a:solidFill>
                  <a:srgbClr val="1F497D"/>
                </a:solidFill>
                <a:latin typeface="Arial" panose="020B0604020202020204" pitchFamily="34" charset="0"/>
                <a:ea typeface="Calibri" panose="020F0502020204030204" pitchFamily="34" charset="0"/>
              </a:rPr>
              <a:t>, the managing authority may decide to grant support from the ERDF or the ESF+ directly, provided that such operations meet the requirements set out in [points (a), (b) and (e) of paragraph 3].  [references still to be checked] </a:t>
            </a:r>
            <a:endParaRPr lang="en-GB" dirty="0">
              <a:latin typeface="Calibri" panose="020F0502020204030204" pitchFamily="34" charset="0"/>
              <a:ea typeface="Calibri" panose="020F0502020204030204" pitchFamily="34" charset="0"/>
            </a:endParaRPr>
          </a:p>
          <a:p>
            <a:pPr>
              <a:spcAft>
                <a:spcPts val="0"/>
              </a:spcAft>
            </a:pPr>
            <a:r>
              <a:rPr lang="en-US" i="1" dirty="0">
                <a:solidFill>
                  <a:srgbClr val="1F497D"/>
                </a:solidFill>
                <a:latin typeface="Arial" panose="020B0604020202020204" pitchFamily="34" charset="0"/>
                <a:ea typeface="Calibri" panose="020F0502020204030204" pitchFamily="34" charset="0"/>
              </a:rPr>
              <a:t>In addition, managing authorities may apply to the operations referred to in the first subparagraph the categories, maximum amounts and methods of calculation of eligible costs established under the relevant Union instrument</a:t>
            </a:r>
            <a:endParaRPr lang="en-IE"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55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A2FF44-9851-4A8C-8025-8C27D762DEE5}" type="slidenum">
              <a:rPr lang="en-GB" smtClean="0"/>
              <a:t>45</a:t>
            </a:fld>
            <a:endParaRPr lang="en-GB"/>
          </a:p>
        </p:txBody>
      </p:sp>
    </p:spTree>
    <p:extLst>
      <p:ext uri="{BB962C8B-B14F-4D97-AF65-F5344CB8AC3E}">
        <p14:creationId xmlns:p14="http://schemas.microsoft.com/office/powerpoint/2010/main" val="176023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This is the current list.</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Future partnerships are highly relevant to the Commission priorities</a:t>
            </a:r>
            <a:r>
              <a:rPr lang="en-GB" sz="1200" kern="1200" dirty="0">
                <a:solidFill>
                  <a:schemeClr val="tx1"/>
                </a:solidFill>
                <a:effectLst/>
                <a:latin typeface="+mn-lt"/>
                <a:ea typeface="+mn-ea"/>
                <a:cs typeface="+mn-cs"/>
              </a:rPr>
              <a:t> – the European Green Deal, a people-centred economy, the fit for the Digital Age, and a stronger Europe in the world.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majority of proposed partnerships aim at accelerating transitions towards climate neutral and circular society and economy. Consequently, many candidates are to team up with the private sector to decarbonise energy, mobility and steel sectors, or with Member States to provide solutions for the protection and sustainable management of resources (e.g. water, soil, biodiversity).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Others aim at building greater resilience of Europe’s health care systems and industry, including by ensuring EU’s technological leadership and open strategic autonomy in critical areas, such as smart networks and services, AI, data and robotics, photonics, hydrogen and batteries.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Most of these will start in 2021/22</a:t>
            </a:r>
          </a:p>
          <a:p>
            <a:pPr marL="171450" indent="-171450">
              <a:buFont typeface="Arial" panose="020B0604020202020204" pitchFamily="34" charset="0"/>
              <a:buChar char="•"/>
            </a:pPr>
            <a:r>
              <a:rPr lang="en-GB" dirty="0"/>
              <a:t>In health and food/</a:t>
            </a:r>
            <a:r>
              <a:rPr lang="en-GB" dirty="0" err="1"/>
              <a:t>bioeconomy</a:t>
            </a:r>
            <a:r>
              <a:rPr lang="en-GB" baseline="0" dirty="0"/>
              <a:t> there is a short list of 8 partnerships that will start in 2023/24, that is because of they build on ongoing initiatives (still running) or require more time because they are completely new partnerships.</a:t>
            </a:r>
          </a:p>
          <a:p>
            <a:pPr marL="171450" indent="-171450">
              <a:buFont typeface="Arial" panose="020B0604020202020204" pitchFamily="34" charset="0"/>
              <a:buChar char="•"/>
            </a:pPr>
            <a:r>
              <a:rPr lang="en-GB" baseline="0" dirty="0"/>
              <a:t>All industry partnerships we expect to start in 2021/23, while those starting later are generally those involving MS as participating states.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This is a stable list, we don’t expect changes.</a:t>
            </a:r>
            <a:endParaRPr lang="fr-BE" dirty="0"/>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92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400" dirty="0"/>
          </a:p>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522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baseline="0" dirty="0"/>
              <a:t>Co-funded partnerships will follow the principle of Integrated programme with distributed implementation. </a:t>
            </a:r>
          </a:p>
          <a:p>
            <a:pPr marL="171450" indent="-171450">
              <a:buFont typeface="Arial" panose="020B0604020202020204" pitchFamily="34" charset="0"/>
              <a:buChar char="•"/>
            </a:pPr>
            <a:r>
              <a:rPr lang="en-GB" baseline="0" dirty="0"/>
              <a:t>What does it mean?</a:t>
            </a:r>
          </a:p>
          <a:p>
            <a:pPr marL="171450" indent="-171450">
              <a:buFont typeface="Arial" panose="020B0604020202020204" pitchFamily="34" charset="0"/>
              <a:buChar char="•"/>
            </a:pPr>
            <a:r>
              <a:rPr lang="en-GB" baseline="0" dirty="0"/>
              <a:t>In this type of partnership, we will have a Grant agreement signed between the Commission and a consortium of beneficiaries. Typically those beneficiaries will be national funding agencies. </a:t>
            </a:r>
            <a:endParaRPr lang="fr-BE" baseline="0"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recipients of the EU co-funding implement the initiative under their responsibility, with national funding/resources pooled to implement the programme with co-funding from the Union. </a:t>
            </a:r>
            <a:r>
              <a:rPr lang="en-GB" baseline="0" dirty="0"/>
              <a:t>In  other words, EC funds are transferred to the network of funding agencies that will then launch the calls and activities, and finance them at national level. </a:t>
            </a:r>
          </a:p>
          <a:p>
            <a:pPr marL="171450" indent="-171450">
              <a:buFont typeface="Arial" panose="020B0604020202020204" pitchFamily="34" charset="0"/>
              <a:buChar char="•"/>
            </a:pPr>
            <a:r>
              <a:rPr lang="en-GB" baseline="0" dirty="0"/>
              <a:t>Funding rate is 30% and can go to 50% if research activities are done by the consortium directly.</a:t>
            </a:r>
          </a:p>
          <a:p>
            <a:pPr marL="171450" indent="-171450">
              <a:buFont typeface="Arial" panose="020B0604020202020204" pitchFamily="34" charset="0"/>
              <a:buChar char="•"/>
            </a:pPr>
            <a:r>
              <a:rPr lang="en-GB" baseline="0" dirty="0"/>
              <a:t>It is important to note that the applicants to these calls are funded on the basis on NATIONAL funding rules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It has to be clear from the beginning:</a:t>
            </a:r>
          </a:p>
          <a:p>
            <a:pPr marL="628650" lvl="1" indent="-171450">
              <a:buFont typeface="Arial" panose="020B0604020202020204" pitchFamily="34" charset="0"/>
              <a:buChar char="•"/>
            </a:pPr>
            <a:r>
              <a:rPr lang="en-GB" baseline="0" dirty="0"/>
              <a:t>who the partners in the consortium will be, </a:t>
            </a:r>
          </a:p>
          <a:p>
            <a:pPr marL="628650" lvl="1" indent="-171450">
              <a:buFont typeface="Arial" panose="020B0604020202020204" pitchFamily="34" charset="0"/>
              <a:buChar char="•"/>
            </a:pPr>
            <a:r>
              <a:rPr lang="en-GB" baseline="0" dirty="0"/>
              <a:t>a strong commitment from MS (commitment of resources, as those are long programmes), a strong role of ministries is important.</a:t>
            </a:r>
          </a:p>
          <a:p>
            <a:pPr marL="628650" lvl="1" indent="-171450">
              <a:buFont typeface="Arial" panose="020B0604020202020204" pitchFamily="34" charset="0"/>
              <a:buChar char="•"/>
            </a:pPr>
            <a:r>
              <a:rPr lang="en-GB" baseline="0" dirty="0"/>
              <a:t>Differentiate between beneficiaries of the </a:t>
            </a:r>
            <a:r>
              <a:rPr lang="en-GB" baseline="0" dirty="0" err="1"/>
              <a:t>cofund</a:t>
            </a:r>
            <a:r>
              <a:rPr lang="en-GB" baseline="0" dirty="0"/>
              <a:t> but then the beneficiaries of the grants (cascade)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49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6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92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94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01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BF7A73-DD26-46A2-A767-979A5AF0DF6F}"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160347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F7A73-DD26-46A2-A767-979A5AF0DF6F}" type="datetimeFigureOut">
              <a:rPr lang="en-GB" smtClean="0"/>
              <a:t>26/10/2021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262318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F7A73-DD26-46A2-A767-979A5AF0DF6F}" type="datetimeFigureOut">
              <a:rPr lang="en-GB" smtClean="0"/>
              <a:t>26/10/2021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321842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BF7A73-DD26-46A2-A767-979A5AF0DF6F}"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3775152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BF7A73-DD26-46A2-A767-979A5AF0DF6F}"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3992794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OHEJP slide 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858000" y="1800227"/>
            <a:ext cx="4433630" cy="4571998"/>
          </a:xfrm>
          <a:prstGeom prst="rect">
            <a:avLst/>
          </a:prstGeom>
        </p:spPr>
        <p:txBody>
          <a:bodyPr/>
          <a:lstStyle/>
          <a:p>
            <a:r>
              <a:rPr lang="en-US"/>
              <a:t>Click icon to add picture</a:t>
            </a:r>
            <a:endParaRPr lang="fr-BE" dirty="0"/>
          </a:p>
        </p:txBody>
      </p:sp>
      <p:sp>
        <p:nvSpPr>
          <p:cNvPr id="11" name="Text Placeholder 9"/>
          <p:cNvSpPr>
            <a:spLocks noGrp="1"/>
          </p:cNvSpPr>
          <p:nvPr>
            <p:ph type="body" sz="quarter" idx="11"/>
          </p:nvPr>
        </p:nvSpPr>
        <p:spPr>
          <a:xfrm>
            <a:off x="1795205" y="1800226"/>
            <a:ext cx="4591308" cy="4571999"/>
          </a:xfrm>
          <a:prstGeom prst="rect">
            <a:avLst/>
          </a:prstGeom>
        </p:spPr>
        <p:txBody>
          <a:bodyPr/>
          <a:lstStyle>
            <a:lvl1pPr algn="l">
              <a:defRPr sz="2400">
                <a:solidFill>
                  <a:schemeClr val="accent2">
                    <a:lumMod val="50000"/>
                  </a:schemeClr>
                </a:solidFill>
              </a:defRPr>
            </a:lvl1pPr>
            <a:lvl2pPr marL="271463" indent="-271463" algn="l">
              <a:buClr>
                <a:srgbClr val="F47931"/>
              </a:buClr>
              <a:defRPr sz="2000">
                <a:solidFill>
                  <a:schemeClr val="accent2">
                    <a:lumMod val="50000"/>
                  </a:schemeClr>
                </a:solidFill>
              </a:defRPr>
            </a:lvl2pPr>
            <a:lvl3pPr marL="628650" indent="-271463" algn="l">
              <a:buClr>
                <a:srgbClr val="F47931"/>
              </a:buClr>
              <a:defRPr sz="1800">
                <a:solidFill>
                  <a:schemeClr val="accent2">
                    <a:lumMod val="50000"/>
                  </a:schemeClr>
                </a:solidFill>
              </a:defRPr>
            </a:lvl3pPr>
            <a:lvl4pPr marL="985838" indent="-271463" algn="l">
              <a:buClr>
                <a:srgbClr val="F47931"/>
              </a:buClr>
              <a:defRPr>
                <a:solidFill>
                  <a:schemeClr val="accent2">
                    <a:lumMod val="50000"/>
                  </a:schemeClr>
                </a:solidFill>
              </a:defRPr>
            </a:lvl4pPr>
            <a:lvl5pPr marL="684213" indent="-598488" algn="l">
              <a:defRPr>
                <a:solidFill>
                  <a:schemeClr val="accent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Rectangle 11"/>
          <p:cNvSpPr/>
          <p:nvPr/>
        </p:nvSpPr>
        <p:spPr>
          <a:xfrm>
            <a:off x="-1" y="0"/>
            <a:ext cx="1519311" cy="6858000"/>
          </a:xfrm>
          <a:prstGeom prst="rect">
            <a:avLst/>
          </a:prstGeom>
          <a:solidFill>
            <a:srgbClr val="00679C"/>
          </a:solidFill>
          <a:ln>
            <a:solidFill>
              <a:srgbClr val="006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06" y="173137"/>
            <a:ext cx="1224696" cy="1018896"/>
          </a:xfrm>
          <a:prstGeom prst="rect">
            <a:avLst/>
          </a:prstGeom>
        </p:spPr>
      </p:pic>
      <p:sp>
        <p:nvSpPr>
          <p:cNvPr id="14" name="Title Placeholder 19"/>
          <p:cNvSpPr>
            <a:spLocks noGrp="1"/>
          </p:cNvSpPr>
          <p:nvPr>
            <p:ph type="title"/>
          </p:nvPr>
        </p:nvSpPr>
        <p:spPr>
          <a:xfrm>
            <a:off x="1795205" y="173137"/>
            <a:ext cx="9496425" cy="1018896"/>
          </a:xfrm>
          <a:prstGeom prst="rect">
            <a:avLst/>
          </a:prstGeom>
        </p:spPr>
        <p:txBody>
          <a:bodyPr vert="horz" lIns="91440" tIns="45720" rIns="91440" bIns="45720" rtlCol="0" anchor="ctr">
            <a:normAutofit/>
          </a:bodyPr>
          <a:lstStyle>
            <a:lvl1pPr>
              <a:defRPr sz="3200"/>
            </a:lvl1pPr>
          </a:lstStyle>
          <a:p>
            <a:r>
              <a:rPr lang="en-US"/>
              <a:t>Click to edit Master title style</a:t>
            </a:r>
            <a:endParaRPr lang="fr-BE" dirty="0"/>
          </a:p>
        </p:txBody>
      </p:sp>
      <p:cxnSp>
        <p:nvCxnSpPr>
          <p:cNvPr id="16" name="Straight Connector 15">
            <a:extLst>
              <a:ext uri="{FF2B5EF4-FFF2-40B4-BE49-F238E27FC236}">
                <a16:creationId xmlns:a16="http://schemas.microsoft.com/office/drawing/2014/main" id="{E108669E-F726-0D42-A813-EAF2AA6908C7}"/>
              </a:ext>
            </a:extLst>
          </p:cNvPr>
          <p:cNvCxnSpPr>
            <a:cxnSpLocks/>
          </p:cNvCxnSpPr>
          <p:nvPr/>
        </p:nvCxnSpPr>
        <p:spPr>
          <a:xfrm flipV="1">
            <a:off x="1519310" y="-7812"/>
            <a:ext cx="0" cy="6865812"/>
          </a:xfrm>
          <a:prstGeom prst="line">
            <a:avLst/>
          </a:prstGeom>
          <a:ln w="47625">
            <a:solidFill>
              <a:srgbClr val="F4793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329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p:bg>
      <p:bgPr>
        <a:solidFill>
          <a:srgbClr val="FFFFFF"/>
        </a:solidFill>
        <a:effectLst/>
      </p:bgPr>
    </p:bg>
    <p:spTree>
      <p:nvGrpSpPr>
        <p:cNvPr id="1" name=""/>
        <p:cNvGrpSpPr/>
        <p:nvPr/>
      </p:nvGrpSpPr>
      <p:grpSpPr>
        <a:xfrm>
          <a:off x="0" y="0"/>
          <a:ext cx="0" cy="0"/>
          <a:chOff x="0" y="0"/>
          <a:chExt cx="0" cy="0"/>
        </a:xfrm>
      </p:grpSpPr>
      <p:sp>
        <p:nvSpPr>
          <p:cNvPr id="2" name="Content Placeholder 4"/>
          <p:cNvSpPr>
            <a:spLocks noGrp="1"/>
          </p:cNvSpPr>
          <p:nvPr>
            <p:ph sz="quarter" idx="10" hasCustomPrompt="1"/>
          </p:nvPr>
        </p:nvSpPr>
        <p:spPr>
          <a:xfrm>
            <a:off x="359400" y="1368000"/>
            <a:ext cx="11473200" cy="4752000"/>
          </a:xfrm>
          <a:prstGeom prst="rect">
            <a:avLst/>
          </a:prstGeom>
        </p:spPr>
        <p:txBody>
          <a:bodyPr/>
          <a:lstStyle>
            <a:lvl1pPr marL="0" indent="0" algn="l">
              <a:buClr>
                <a:srgbClr val="BCCF00"/>
              </a:buClr>
              <a:buNone/>
              <a:defRPr sz="2400" spc="30" baseline="0"/>
            </a:lvl1pPr>
            <a:lvl2pPr marL="742950" indent="-285750">
              <a:buFont typeface="Arial" panose="020B0604020202020204" pitchFamily="34" charset="0"/>
              <a:buChar char="•"/>
              <a:defRPr lang="en-US" sz="1800" kern="1200" dirty="0" smtClean="0">
                <a:solidFill>
                  <a:schemeClr val="tx1"/>
                </a:solidFill>
                <a:latin typeface="+mn-lt"/>
                <a:ea typeface="+mn-ea"/>
                <a:cs typeface="+mn-cs"/>
              </a:defRPr>
            </a:lvl2pPr>
            <a:lvl3pPr marL="1143000" indent="-228600">
              <a:buFont typeface="Arial" panose="020B0604020202020204" pitchFamily="34" charset="0"/>
              <a:buChar char="–"/>
              <a:defRPr sz="1800"/>
            </a:lvl3pPr>
          </a:lstStyle>
          <a:p>
            <a:pPr lvl="0"/>
            <a:r>
              <a:rPr lang="en-GB" noProof="0" dirty="0"/>
              <a:t>&lt;Click to add text&gt;</a:t>
            </a:r>
          </a:p>
        </p:txBody>
      </p:sp>
      <p:sp>
        <p:nvSpPr>
          <p:cNvPr id="3" name="Title 2"/>
          <p:cNvSpPr>
            <a:spLocks noGrp="1"/>
          </p:cNvSpPr>
          <p:nvPr>
            <p:ph type="title" hasCustomPrompt="1"/>
          </p:nvPr>
        </p:nvSpPr>
        <p:spPr>
          <a:xfrm>
            <a:off x="359400" y="360000"/>
            <a:ext cx="11473200" cy="936000"/>
          </a:xfrm>
          <a:prstGeom prst="rect">
            <a:avLst/>
          </a:prstGeom>
        </p:spPr>
        <p:txBody>
          <a:bodyPr anchor="ctr"/>
          <a:lstStyle>
            <a:lvl1pPr algn="l">
              <a:defRPr sz="3200" b="1" cap="none" spc="200" baseline="0">
                <a:solidFill>
                  <a:srgbClr val="FFFFFF"/>
                </a:solidFill>
                <a:latin typeface="Verdana" panose="020B0604030504040204" pitchFamily="34" charset="0"/>
                <a:ea typeface="Verdana" panose="020B0604030504040204" pitchFamily="34" charset="0"/>
              </a:defRPr>
            </a:lvl1pPr>
          </a:lstStyle>
          <a:p>
            <a:r>
              <a:rPr lang="en-GB" noProof="0" dirty="0"/>
              <a:t>&lt;Click to add title&gt;</a:t>
            </a:r>
          </a:p>
        </p:txBody>
      </p:sp>
    </p:spTree>
    <p:extLst>
      <p:ext uri="{BB962C8B-B14F-4D97-AF65-F5344CB8AC3E}">
        <p14:creationId xmlns:p14="http://schemas.microsoft.com/office/powerpoint/2010/main" val="189066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9BBD62-830D-44F9-9048-23B5E444E380}"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248467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52"/>
            <a:ext cx="11049000" cy="1260000"/>
          </a:xfrm>
        </p:spPr>
        <p:txBody>
          <a:bodyPr>
            <a:normAutofit/>
          </a:bodyPr>
          <a:lstStyle>
            <a:lvl1pPr>
              <a:defRPr sz="3600" b="1">
                <a:solidFill>
                  <a:schemeClr val="accent6">
                    <a:lumMod val="75000"/>
                  </a:schemeClr>
                </a:solidFill>
                <a:latin typeface="Verdana" panose="020B0604030504040204" pitchFamily="34" charset="0"/>
                <a:ea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651379"/>
            <a:ext cx="11049000" cy="5237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a:spLocks noChangeAspect="1"/>
          </p:cNvSpPr>
          <p:nvPr userDrawn="1"/>
        </p:nvSpPr>
        <p:spPr>
          <a:xfrm rot="16200000">
            <a:off x="-3064136" y="3069001"/>
            <a:ext cx="6858001" cy="720000"/>
          </a:xfrm>
          <a:prstGeom prst="rect">
            <a:avLst/>
          </a:prstGeom>
          <a:solidFill>
            <a:schemeClr val="accent6">
              <a:lumMod val="20000"/>
              <a:lumOff val="80000"/>
            </a:schemeClr>
          </a:solidFill>
        </p:spPr>
        <p:txBody>
          <a:bodyPr wrap="square" rtlCol="0" anchor="ctr" anchorCtr="0">
            <a:noAutofit/>
          </a:bodyPr>
          <a:lstStyle/>
          <a:p>
            <a:pPr algn="ctr"/>
            <a:r>
              <a:rPr lang="en-GB" sz="2800" dirty="0">
                <a:solidFill>
                  <a:schemeClr val="accent6">
                    <a:lumMod val="50000"/>
                  </a:schemeClr>
                </a:solidFill>
                <a:effectLst>
                  <a:innerShdw blurRad="63500" dist="50800" dir="8100000">
                    <a:prstClr val="black">
                      <a:alpha val="50000"/>
                    </a:prstClr>
                  </a:innerShdw>
                  <a:reflection blurRad="6350" stA="55000" endA="300" endPos="45500" dir="5400000" sy="-100000" algn="bl" rotWithShape="0"/>
                </a:effectLst>
                <a:latin typeface="Verdana" panose="020B0604030504040204" pitchFamily="34" charset="0"/>
                <a:ea typeface="Verdana" panose="020B0604030504040204" pitchFamily="34" charset="0"/>
              </a:rPr>
              <a:t>CWG AH &amp; W</a:t>
            </a:r>
          </a:p>
        </p:txBody>
      </p:sp>
      <p:cxnSp>
        <p:nvCxnSpPr>
          <p:cNvPr id="5" name="Straight Connector 4"/>
          <p:cNvCxnSpPr/>
          <p:nvPr userDrawn="1"/>
        </p:nvCxnSpPr>
        <p:spPr>
          <a:xfrm flipH="1">
            <a:off x="749816" y="0"/>
            <a:ext cx="2061" cy="688894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1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p:cNvSpPr txBox="1">
            <a:spLocks noChangeAspect="1"/>
          </p:cNvSpPr>
          <p:nvPr userDrawn="1"/>
        </p:nvSpPr>
        <p:spPr>
          <a:xfrm rot="16200000">
            <a:off x="-3064136" y="3069001"/>
            <a:ext cx="6858001" cy="720000"/>
          </a:xfrm>
          <a:prstGeom prst="rect">
            <a:avLst/>
          </a:prstGeom>
          <a:solidFill>
            <a:schemeClr val="accent6">
              <a:lumMod val="20000"/>
              <a:lumOff val="80000"/>
            </a:schemeClr>
          </a:solidFill>
        </p:spPr>
        <p:txBody>
          <a:bodyPr wrap="square" rtlCol="0" anchor="ctr" anchorCtr="0">
            <a:noAutofit/>
          </a:bodyPr>
          <a:lstStyle/>
          <a:p>
            <a:pPr algn="ctr"/>
            <a:r>
              <a:rPr lang="en-GB" sz="2800" dirty="0">
                <a:solidFill>
                  <a:schemeClr val="accent6">
                    <a:lumMod val="50000"/>
                  </a:schemeClr>
                </a:solidFill>
                <a:effectLst>
                  <a:innerShdw blurRad="63500" dist="50800" dir="8100000">
                    <a:prstClr val="black">
                      <a:alpha val="50000"/>
                    </a:prstClr>
                  </a:innerShdw>
                  <a:reflection blurRad="6350" stA="55000" endA="300" endPos="45500" dir="5400000" sy="-100000" algn="bl" rotWithShape="0"/>
                </a:effectLst>
                <a:latin typeface="Verdana" panose="020B0604030504040204" pitchFamily="34" charset="0"/>
                <a:ea typeface="Verdana" panose="020B0604030504040204" pitchFamily="34" charset="0"/>
              </a:rPr>
              <a:t>CWG AH &amp; W</a:t>
            </a:r>
          </a:p>
        </p:txBody>
      </p:sp>
      <p:cxnSp>
        <p:nvCxnSpPr>
          <p:cNvPr id="5" name="Straight Connector 4"/>
          <p:cNvCxnSpPr/>
          <p:nvPr userDrawn="1"/>
        </p:nvCxnSpPr>
        <p:spPr>
          <a:xfrm flipH="1">
            <a:off x="749816" y="0"/>
            <a:ext cx="2061" cy="688894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1"/>
          </p:nvPr>
        </p:nvSpPr>
        <p:spPr>
          <a:xfrm>
            <a:off x="2379058" y="2897387"/>
            <a:ext cx="6732575" cy="1050925"/>
          </a:xfrm>
          <a:solidFill>
            <a:schemeClr val="accent6">
              <a:lumMod val="75000"/>
            </a:schemeClr>
          </a:solidFill>
        </p:spPr>
        <p:style>
          <a:lnRef idx="2">
            <a:schemeClr val="accent6">
              <a:shade val="50000"/>
            </a:schemeClr>
          </a:lnRef>
          <a:fillRef idx="1">
            <a:schemeClr val="accent6"/>
          </a:fillRef>
          <a:effectRef idx="0">
            <a:schemeClr val="accent6"/>
          </a:effectRef>
          <a:fontRef idx="none"/>
        </p:style>
        <p:txBody>
          <a:bodyPr anchor="ctr"/>
          <a:lstStyle>
            <a:lvl1pPr marL="0" indent="0" algn="ctr">
              <a:buNone/>
              <a:defRPr>
                <a:solidFill>
                  <a:schemeClr val="bg1"/>
                </a:solidFill>
                <a:latin typeface="Verdana" panose="020B0604030504040204" pitchFamily="34" charset="0"/>
                <a:ea typeface="Verdana" panose="020B0604030504040204" pitchFamily="34" charset="0"/>
              </a:defRPr>
            </a:lvl1pPr>
          </a:lstStyle>
          <a:p>
            <a:pPr lvl="0"/>
            <a:r>
              <a:rPr lang="en-US" dirty="0"/>
              <a:t>Edit Master text styles</a:t>
            </a:r>
          </a:p>
        </p:txBody>
      </p:sp>
      <p:sp>
        <p:nvSpPr>
          <p:cNvPr id="7" name="Text Placeholder 2"/>
          <p:cNvSpPr>
            <a:spLocks noGrp="1"/>
          </p:cNvSpPr>
          <p:nvPr>
            <p:ph type="body" sz="quarter" idx="10"/>
          </p:nvPr>
        </p:nvSpPr>
        <p:spPr>
          <a:xfrm>
            <a:off x="7815556" y="3770888"/>
            <a:ext cx="3600000" cy="900000"/>
          </a:xfrm>
          <a:prstGeom prst="roundRect">
            <a:avLst/>
          </a:prstGeom>
        </p:spPr>
        <p:style>
          <a:lnRef idx="1">
            <a:schemeClr val="accent6"/>
          </a:lnRef>
          <a:fillRef idx="2">
            <a:schemeClr val="accent6"/>
          </a:fillRef>
          <a:effectRef idx="1">
            <a:schemeClr val="accent6"/>
          </a:effectRef>
          <a:fontRef idx="none"/>
        </p:style>
        <p:txBody>
          <a:bodyPr anchor="ctr"/>
          <a:lstStyle>
            <a:lvl1pPr marL="0" indent="0" algn="ctr">
              <a:buNone/>
              <a:defRPr sz="2000">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vl3pPr>
              <a:defRPr sz="2000">
                <a:latin typeface="Verdana" panose="020B0604030504040204" pitchFamily="34" charset="0"/>
                <a:ea typeface="Verdana" panose="020B0604030504040204" pitchFamily="34" charset="0"/>
              </a:defRPr>
            </a:lvl3pPr>
            <a:lvl4pPr>
              <a:defRPr sz="2000">
                <a:latin typeface="Verdana" panose="020B0604030504040204" pitchFamily="34" charset="0"/>
                <a:ea typeface="Verdana" panose="020B0604030504040204" pitchFamily="34" charset="0"/>
              </a:defRPr>
            </a:lvl4pPr>
            <a:lvl5pPr>
              <a:defRPr sz="2000">
                <a:latin typeface="Verdana" panose="020B0604030504040204" pitchFamily="34" charset="0"/>
                <a:ea typeface="Verdana" panose="020B0604030504040204" pitchFamily="34" charset="0"/>
              </a:defRPr>
            </a:lvl5pPr>
          </a:lstStyle>
          <a:p>
            <a:pPr lvl="0"/>
            <a:r>
              <a:rPr lang="en-US" dirty="0"/>
              <a:t>Edit Master text styles</a:t>
            </a:r>
          </a:p>
        </p:txBody>
      </p:sp>
    </p:spTree>
    <p:extLst>
      <p:ext uri="{BB962C8B-B14F-4D97-AF65-F5344CB8AC3E}">
        <p14:creationId xmlns:p14="http://schemas.microsoft.com/office/powerpoint/2010/main" val="4147885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9BBD62-830D-44F9-9048-23B5E444E380}"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111384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52"/>
            <a:ext cx="11049000" cy="1260000"/>
          </a:xfrm>
        </p:spPr>
        <p:txBody>
          <a:bodyPr>
            <a:normAutofit/>
          </a:bodyPr>
          <a:lstStyle>
            <a:lvl1pPr>
              <a:defRPr sz="3600" b="1">
                <a:solidFill>
                  <a:schemeClr val="accent6">
                    <a:lumMod val="75000"/>
                  </a:schemeClr>
                </a:solidFill>
                <a:latin typeface="Verdana" panose="020B0604030504040204" pitchFamily="34" charset="0"/>
                <a:ea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651379"/>
            <a:ext cx="11049000" cy="5237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a:spLocks noChangeAspect="1"/>
          </p:cNvSpPr>
          <p:nvPr userDrawn="1"/>
        </p:nvSpPr>
        <p:spPr>
          <a:xfrm rot="16200000">
            <a:off x="-3064136" y="3069001"/>
            <a:ext cx="6858001" cy="720000"/>
          </a:xfrm>
          <a:prstGeom prst="rect">
            <a:avLst/>
          </a:prstGeom>
          <a:solidFill>
            <a:schemeClr val="accent6">
              <a:lumMod val="20000"/>
              <a:lumOff val="80000"/>
            </a:schemeClr>
          </a:solidFill>
        </p:spPr>
        <p:txBody>
          <a:bodyPr wrap="square" rtlCol="0" anchor="ctr" anchorCtr="0">
            <a:noAutofit/>
          </a:bodyPr>
          <a:lstStyle/>
          <a:p>
            <a:pPr algn="ctr"/>
            <a:r>
              <a:rPr lang="en-GB" sz="2800" dirty="0">
                <a:solidFill>
                  <a:schemeClr val="accent6">
                    <a:lumMod val="50000"/>
                  </a:schemeClr>
                </a:solidFill>
                <a:effectLst>
                  <a:innerShdw blurRad="63500" dist="50800" dir="8100000">
                    <a:prstClr val="black">
                      <a:alpha val="50000"/>
                    </a:prstClr>
                  </a:innerShdw>
                  <a:reflection blurRad="6350" stA="55000" endA="300" endPos="45500" dir="5400000" sy="-100000" algn="bl" rotWithShape="0"/>
                </a:effectLst>
                <a:latin typeface="Verdana" panose="020B0604030504040204" pitchFamily="34" charset="0"/>
                <a:ea typeface="Verdana" panose="020B0604030504040204" pitchFamily="34" charset="0"/>
              </a:rPr>
              <a:t>CWG AH &amp; W</a:t>
            </a:r>
          </a:p>
        </p:txBody>
      </p:sp>
      <p:cxnSp>
        <p:nvCxnSpPr>
          <p:cNvPr id="5" name="Straight Connector 4"/>
          <p:cNvCxnSpPr/>
          <p:nvPr userDrawn="1"/>
        </p:nvCxnSpPr>
        <p:spPr>
          <a:xfrm flipH="1">
            <a:off x="749816" y="0"/>
            <a:ext cx="2061" cy="688894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078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9BBD62-830D-44F9-9048-23B5E444E380}" type="datetimeFigureOut">
              <a:rPr lang="en-GB" smtClean="0"/>
              <a:t>26/10/2021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2601399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9BBD62-830D-44F9-9048-23B5E444E380}" type="datetimeFigureOut">
              <a:rPr lang="en-GB" smtClean="0"/>
              <a:t>26/10/2021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333837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9BBD62-830D-44F9-9048-23B5E444E380}" type="datetimeFigureOut">
              <a:rPr lang="en-GB" smtClean="0"/>
              <a:t>26/10/2021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1451065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BBD62-830D-44F9-9048-23B5E444E380}" type="datetimeFigureOut">
              <a:rPr lang="en-GB" smtClean="0"/>
              <a:t>26/10/2021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1538366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BBD62-830D-44F9-9048-23B5E444E380}" type="datetimeFigureOut">
              <a:rPr lang="en-GB" smtClean="0"/>
              <a:t>26/10/2021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318166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BBD62-830D-44F9-9048-23B5E444E380}" type="datetimeFigureOut">
              <a:rPr lang="en-GB" smtClean="0"/>
              <a:t>26/10/2021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1777886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9BBD62-830D-44F9-9048-23B5E444E380}"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1799102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9BBD62-830D-44F9-9048-23B5E444E380}"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49BB20-D0D8-41B7-AA24-46571420BAD7}" type="slidenum">
              <a:rPr lang="en-GB" smtClean="0"/>
              <a:t>‹N°›</a:t>
            </a:fld>
            <a:endParaRPr lang="en-GB"/>
          </a:p>
        </p:txBody>
      </p:sp>
    </p:spTree>
    <p:extLst>
      <p:ext uri="{BB962C8B-B14F-4D97-AF65-F5344CB8AC3E}">
        <p14:creationId xmlns:p14="http://schemas.microsoft.com/office/powerpoint/2010/main" val="3309743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HEJP slide 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858000" y="1800227"/>
            <a:ext cx="4433630" cy="4571998"/>
          </a:xfrm>
          <a:prstGeom prst="rect">
            <a:avLst/>
          </a:prstGeom>
        </p:spPr>
        <p:txBody>
          <a:bodyPr/>
          <a:lstStyle/>
          <a:p>
            <a:r>
              <a:rPr lang="en-US"/>
              <a:t>Click icon to add picture</a:t>
            </a:r>
            <a:endParaRPr lang="fr-BE" dirty="0"/>
          </a:p>
        </p:txBody>
      </p:sp>
      <p:sp>
        <p:nvSpPr>
          <p:cNvPr id="11" name="Text Placeholder 9"/>
          <p:cNvSpPr>
            <a:spLocks noGrp="1"/>
          </p:cNvSpPr>
          <p:nvPr>
            <p:ph type="body" sz="quarter" idx="11"/>
          </p:nvPr>
        </p:nvSpPr>
        <p:spPr>
          <a:xfrm>
            <a:off x="1795205" y="1800226"/>
            <a:ext cx="4591308" cy="4571999"/>
          </a:xfrm>
          <a:prstGeom prst="rect">
            <a:avLst/>
          </a:prstGeom>
        </p:spPr>
        <p:txBody>
          <a:bodyPr/>
          <a:lstStyle>
            <a:lvl1pPr algn="l">
              <a:defRPr sz="2400">
                <a:solidFill>
                  <a:schemeClr val="accent2">
                    <a:lumMod val="50000"/>
                  </a:schemeClr>
                </a:solidFill>
              </a:defRPr>
            </a:lvl1pPr>
            <a:lvl2pPr marL="271463" indent="-271463" algn="l">
              <a:buClr>
                <a:srgbClr val="F47931"/>
              </a:buClr>
              <a:defRPr sz="2000">
                <a:solidFill>
                  <a:schemeClr val="accent2">
                    <a:lumMod val="50000"/>
                  </a:schemeClr>
                </a:solidFill>
              </a:defRPr>
            </a:lvl2pPr>
            <a:lvl3pPr marL="628650" indent="-271463" algn="l">
              <a:buClr>
                <a:srgbClr val="F47931"/>
              </a:buClr>
              <a:defRPr sz="1800">
                <a:solidFill>
                  <a:schemeClr val="accent2">
                    <a:lumMod val="50000"/>
                  </a:schemeClr>
                </a:solidFill>
              </a:defRPr>
            </a:lvl3pPr>
            <a:lvl4pPr marL="985838" indent="-271463" algn="l">
              <a:buClr>
                <a:srgbClr val="F47931"/>
              </a:buClr>
              <a:defRPr>
                <a:solidFill>
                  <a:schemeClr val="accent2">
                    <a:lumMod val="50000"/>
                  </a:schemeClr>
                </a:solidFill>
              </a:defRPr>
            </a:lvl4pPr>
            <a:lvl5pPr marL="684213" indent="-598488" algn="l">
              <a:defRPr>
                <a:solidFill>
                  <a:schemeClr val="accent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Rectangle 11"/>
          <p:cNvSpPr/>
          <p:nvPr/>
        </p:nvSpPr>
        <p:spPr>
          <a:xfrm>
            <a:off x="-1" y="0"/>
            <a:ext cx="1519311" cy="6858000"/>
          </a:xfrm>
          <a:prstGeom prst="rect">
            <a:avLst/>
          </a:prstGeom>
          <a:solidFill>
            <a:srgbClr val="00679C"/>
          </a:solidFill>
          <a:ln>
            <a:solidFill>
              <a:srgbClr val="006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06" y="173137"/>
            <a:ext cx="1224696" cy="1018896"/>
          </a:xfrm>
          <a:prstGeom prst="rect">
            <a:avLst/>
          </a:prstGeom>
        </p:spPr>
      </p:pic>
      <p:sp>
        <p:nvSpPr>
          <p:cNvPr id="14" name="Title Placeholder 19"/>
          <p:cNvSpPr>
            <a:spLocks noGrp="1"/>
          </p:cNvSpPr>
          <p:nvPr>
            <p:ph type="title"/>
          </p:nvPr>
        </p:nvSpPr>
        <p:spPr>
          <a:xfrm>
            <a:off x="1795205" y="173137"/>
            <a:ext cx="9496425" cy="1018896"/>
          </a:xfrm>
          <a:prstGeom prst="rect">
            <a:avLst/>
          </a:prstGeom>
        </p:spPr>
        <p:txBody>
          <a:bodyPr vert="horz" lIns="91440" tIns="45720" rIns="91440" bIns="45720" rtlCol="0" anchor="ctr">
            <a:normAutofit/>
          </a:bodyPr>
          <a:lstStyle>
            <a:lvl1pPr>
              <a:defRPr sz="3200"/>
            </a:lvl1pPr>
          </a:lstStyle>
          <a:p>
            <a:r>
              <a:rPr lang="en-US"/>
              <a:t>Click to edit Master title style</a:t>
            </a:r>
            <a:endParaRPr lang="fr-BE" dirty="0"/>
          </a:p>
        </p:txBody>
      </p:sp>
      <p:cxnSp>
        <p:nvCxnSpPr>
          <p:cNvPr id="16" name="Straight Connector 15">
            <a:extLst>
              <a:ext uri="{FF2B5EF4-FFF2-40B4-BE49-F238E27FC236}">
                <a16:creationId xmlns:a16="http://schemas.microsoft.com/office/drawing/2014/main" id="{E108669E-F726-0D42-A813-EAF2AA6908C7}"/>
              </a:ext>
            </a:extLst>
          </p:cNvPr>
          <p:cNvCxnSpPr>
            <a:cxnSpLocks/>
          </p:cNvCxnSpPr>
          <p:nvPr/>
        </p:nvCxnSpPr>
        <p:spPr>
          <a:xfrm flipV="1">
            <a:off x="1519310" y="-7812"/>
            <a:ext cx="0" cy="6865812"/>
          </a:xfrm>
          <a:prstGeom prst="line">
            <a:avLst/>
          </a:prstGeom>
          <a:ln w="47625">
            <a:solidFill>
              <a:srgbClr val="F4793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34268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asic">
    <p:bg>
      <p:bgPr>
        <a:solidFill>
          <a:srgbClr val="FFFFFF"/>
        </a:solidFill>
        <a:effectLst/>
      </p:bgPr>
    </p:bg>
    <p:spTree>
      <p:nvGrpSpPr>
        <p:cNvPr id="1" name=""/>
        <p:cNvGrpSpPr/>
        <p:nvPr/>
      </p:nvGrpSpPr>
      <p:grpSpPr>
        <a:xfrm>
          <a:off x="0" y="0"/>
          <a:ext cx="0" cy="0"/>
          <a:chOff x="0" y="0"/>
          <a:chExt cx="0" cy="0"/>
        </a:xfrm>
      </p:grpSpPr>
      <p:sp>
        <p:nvSpPr>
          <p:cNvPr id="2" name="Content Placeholder 4"/>
          <p:cNvSpPr>
            <a:spLocks noGrp="1"/>
          </p:cNvSpPr>
          <p:nvPr>
            <p:ph sz="quarter" idx="10" hasCustomPrompt="1"/>
          </p:nvPr>
        </p:nvSpPr>
        <p:spPr>
          <a:xfrm>
            <a:off x="359400" y="1368000"/>
            <a:ext cx="11473200" cy="4752000"/>
          </a:xfrm>
          <a:prstGeom prst="rect">
            <a:avLst/>
          </a:prstGeom>
        </p:spPr>
        <p:txBody>
          <a:bodyPr/>
          <a:lstStyle>
            <a:lvl1pPr marL="0" indent="0" algn="l">
              <a:buClr>
                <a:srgbClr val="BCCF00"/>
              </a:buClr>
              <a:buNone/>
              <a:defRPr sz="2400" spc="30" baseline="0"/>
            </a:lvl1pPr>
            <a:lvl2pPr marL="742950" indent="-285750">
              <a:buFont typeface="Arial" panose="020B0604020202020204" pitchFamily="34" charset="0"/>
              <a:buChar char="•"/>
              <a:defRPr lang="en-US" sz="1800" kern="1200" dirty="0" smtClean="0">
                <a:solidFill>
                  <a:schemeClr val="tx1"/>
                </a:solidFill>
                <a:latin typeface="+mn-lt"/>
                <a:ea typeface="+mn-ea"/>
                <a:cs typeface="+mn-cs"/>
              </a:defRPr>
            </a:lvl2pPr>
            <a:lvl3pPr marL="1143000" indent="-228600">
              <a:buFont typeface="Arial" panose="020B0604020202020204" pitchFamily="34" charset="0"/>
              <a:buChar char="–"/>
              <a:defRPr sz="1800"/>
            </a:lvl3pPr>
          </a:lstStyle>
          <a:p>
            <a:pPr lvl="0"/>
            <a:r>
              <a:rPr lang="en-GB" noProof="0" dirty="0"/>
              <a:t>&lt;Click to add text&gt;</a:t>
            </a:r>
          </a:p>
        </p:txBody>
      </p:sp>
      <p:sp>
        <p:nvSpPr>
          <p:cNvPr id="3" name="Title 2"/>
          <p:cNvSpPr>
            <a:spLocks noGrp="1"/>
          </p:cNvSpPr>
          <p:nvPr>
            <p:ph type="title" hasCustomPrompt="1"/>
          </p:nvPr>
        </p:nvSpPr>
        <p:spPr>
          <a:xfrm>
            <a:off x="359400" y="360000"/>
            <a:ext cx="11473200" cy="936000"/>
          </a:xfrm>
          <a:prstGeom prst="rect">
            <a:avLst/>
          </a:prstGeom>
        </p:spPr>
        <p:txBody>
          <a:bodyPr anchor="ctr"/>
          <a:lstStyle>
            <a:lvl1pPr algn="l">
              <a:defRPr sz="3200" b="1" cap="none" spc="200" baseline="0">
                <a:solidFill>
                  <a:srgbClr val="FFFFFF"/>
                </a:solidFill>
                <a:latin typeface="Verdana" panose="020B0604030504040204" pitchFamily="34" charset="0"/>
                <a:ea typeface="Verdana" panose="020B0604030504040204" pitchFamily="34" charset="0"/>
              </a:defRPr>
            </a:lvl1pPr>
          </a:lstStyle>
          <a:p>
            <a:r>
              <a:rPr lang="en-GB" noProof="0" dirty="0"/>
              <a:t>&lt;Click to add title&gt;</a:t>
            </a:r>
          </a:p>
        </p:txBody>
      </p:sp>
    </p:spTree>
    <p:extLst>
      <p:ext uri="{BB962C8B-B14F-4D97-AF65-F5344CB8AC3E}">
        <p14:creationId xmlns:p14="http://schemas.microsoft.com/office/powerpoint/2010/main" val="209045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p:cNvSpPr txBox="1">
            <a:spLocks noChangeAspect="1"/>
          </p:cNvSpPr>
          <p:nvPr userDrawn="1"/>
        </p:nvSpPr>
        <p:spPr>
          <a:xfrm rot="16200000">
            <a:off x="-3064136" y="3069001"/>
            <a:ext cx="6858001" cy="720000"/>
          </a:xfrm>
          <a:prstGeom prst="rect">
            <a:avLst/>
          </a:prstGeom>
          <a:solidFill>
            <a:schemeClr val="accent6">
              <a:lumMod val="20000"/>
              <a:lumOff val="80000"/>
            </a:schemeClr>
          </a:solidFill>
        </p:spPr>
        <p:txBody>
          <a:bodyPr wrap="square" rtlCol="0" anchor="ctr" anchorCtr="0">
            <a:noAutofit/>
          </a:bodyPr>
          <a:lstStyle/>
          <a:p>
            <a:pPr algn="ctr"/>
            <a:r>
              <a:rPr lang="en-GB" sz="2800" dirty="0">
                <a:solidFill>
                  <a:schemeClr val="accent6">
                    <a:lumMod val="50000"/>
                  </a:schemeClr>
                </a:solidFill>
                <a:effectLst>
                  <a:innerShdw blurRad="63500" dist="50800" dir="8100000">
                    <a:prstClr val="black">
                      <a:alpha val="50000"/>
                    </a:prstClr>
                  </a:innerShdw>
                  <a:reflection blurRad="6350" stA="55000" endA="300" endPos="45500" dir="5400000" sy="-100000" algn="bl" rotWithShape="0"/>
                </a:effectLst>
                <a:latin typeface="Verdana" panose="020B0604030504040204" pitchFamily="34" charset="0"/>
                <a:ea typeface="Verdana" panose="020B0604030504040204" pitchFamily="34" charset="0"/>
              </a:rPr>
              <a:t>CWG AH &amp; W</a:t>
            </a:r>
          </a:p>
        </p:txBody>
      </p:sp>
      <p:cxnSp>
        <p:nvCxnSpPr>
          <p:cNvPr id="5" name="Straight Connector 4"/>
          <p:cNvCxnSpPr/>
          <p:nvPr userDrawn="1"/>
        </p:nvCxnSpPr>
        <p:spPr>
          <a:xfrm flipH="1">
            <a:off x="749816" y="0"/>
            <a:ext cx="2061" cy="688894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1"/>
          </p:nvPr>
        </p:nvSpPr>
        <p:spPr>
          <a:xfrm>
            <a:off x="2379058" y="2897387"/>
            <a:ext cx="6732575" cy="1050925"/>
          </a:xfrm>
          <a:solidFill>
            <a:schemeClr val="accent6">
              <a:lumMod val="75000"/>
            </a:schemeClr>
          </a:solidFill>
        </p:spPr>
        <p:style>
          <a:lnRef idx="2">
            <a:schemeClr val="accent6">
              <a:shade val="50000"/>
            </a:schemeClr>
          </a:lnRef>
          <a:fillRef idx="1">
            <a:schemeClr val="accent6"/>
          </a:fillRef>
          <a:effectRef idx="0">
            <a:schemeClr val="accent6"/>
          </a:effectRef>
          <a:fontRef idx="none"/>
        </p:style>
        <p:txBody>
          <a:bodyPr anchor="ctr"/>
          <a:lstStyle>
            <a:lvl1pPr marL="0" indent="0" algn="ctr">
              <a:buNone/>
              <a:defRPr>
                <a:solidFill>
                  <a:schemeClr val="bg1"/>
                </a:solidFill>
                <a:latin typeface="Verdana" panose="020B0604030504040204" pitchFamily="34" charset="0"/>
                <a:ea typeface="Verdana" panose="020B0604030504040204" pitchFamily="34" charset="0"/>
              </a:defRPr>
            </a:lvl1pPr>
          </a:lstStyle>
          <a:p>
            <a:pPr lvl="0"/>
            <a:r>
              <a:rPr lang="en-US" dirty="0"/>
              <a:t>Edit Master text styles</a:t>
            </a:r>
          </a:p>
        </p:txBody>
      </p:sp>
      <p:sp>
        <p:nvSpPr>
          <p:cNvPr id="7" name="Text Placeholder 2"/>
          <p:cNvSpPr>
            <a:spLocks noGrp="1"/>
          </p:cNvSpPr>
          <p:nvPr>
            <p:ph type="body" sz="quarter" idx="10"/>
          </p:nvPr>
        </p:nvSpPr>
        <p:spPr>
          <a:xfrm>
            <a:off x="7815556" y="3770888"/>
            <a:ext cx="3600000" cy="900000"/>
          </a:xfrm>
          <a:prstGeom prst="roundRect">
            <a:avLst/>
          </a:prstGeom>
        </p:spPr>
        <p:style>
          <a:lnRef idx="1">
            <a:schemeClr val="accent6"/>
          </a:lnRef>
          <a:fillRef idx="2">
            <a:schemeClr val="accent6"/>
          </a:fillRef>
          <a:effectRef idx="1">
            <a:schemeClr val="accent6"/>
          </a:effectRef>
          <a:fontRef idx="none"/>
        </p:style>
        <p:txBody>
          <a:bodyPr anchor="ctr"/>
          <a:lstStyle>
            <a:lvl1pPr marL="0" indent="0" algn="ctr">
              <a:buNone/>
              <a:defRPr sz="2000">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vl3pPr>
              <a:defRPr sz="2000">
                <a:latin typeface="Verdana" panose="020B0604030504040204" pitchFamily="34" charset="0"/>
                <a:ea typeface="Verdana" panose="020B0604030504040204" pitchFamily="34" charset="0"/>
              </a:defRPr>
            </a:lvl3pPr>
            <a:lvl4pPr>
              <a:defRPr sz="2000">
                <a:latin typeface="Verdana" panose="020B0604030504040204" pitchFamily="34" charset="0"/>
                <a:ea typeface="Verdana" panose="020B0604030504040204" pitchFamily="34" charset="0"/>
              </a:defRPr>
            </a:lvl4pPr>
            <a:lvl5pPr>
              <a:defRPr sz="2000">
                <a:latin typeface="Verdana" panose="020B0604030504040204" pitchFamily="34" charset="0"/>
                <a:ea typeface="Verdana" panose="020B0604030504040204" pitchFamily="34" charset="0"/>
              </a:defRPr>
            </a:lvl5pPr>
          </a:lstStyle>
          <a:p>
            <a:pPr lvl="0"/>
            <a:r>
              <a:rPr lang="en-US" dirty="0"/>
              <a:t>Edit Master text styles</a:t>
            </a:r>
          </a:p>
        </p:txBody>
      </p:sp>
    </p:spTree>
    <p:extLst>
      <p:ext uri="{BB962C8B-B14F-4D97-AF65-F5344CB8AC3E}">
        <p14:creationId xmlns:p14="http://schemas.microsoft.com/office/powerpoint/2010/main" val="1464922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426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28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8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297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78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092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15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3457675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4282020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01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BF7A73-DD26-46A2-A767-979A5AF0DF6F}"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1022417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487685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3956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637890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497356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1078138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411893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617018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3142" t="13884" r="11850" b="23476"/>
          <a:stretch/>
        </p:blipFill>
        <p:spPr>
          <a:xfrm>
            <a:off x="8640000" y="5940000"/>
            <a:ext cx="3168352" cy="792088"/>
          </a:xfrm>
          <a:prstGeom prst="rect">
            <a:avLst/>
          </a:prstGeom>
        </p:spPr>
      </p:pic>
    </p:spTree>
    <p:extLst>
      <p:ext uri="{BB962C8B-B14F-4D97-AF65-F5344CB8AC3E}">
        <p14:creationId xmlns:p14="http://schemas.microsoft.com/office/powerpoint/2010/main" val="91028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6" descr="LOGO CE-EN-quadri.eps"/>
          <p:cNvPicPr>
            <a:picLocks noChangeAspect="1"/>
          </p:cNvPicPr>
          <p:nvPr userDrawn="1"/>
        </p:nvPicPr>
        <p:blipFill>
          <a:blip r:embed="rId2" cstate="print"/>
          <a:srcRect/>
          <a:stretch>
            <a:fillRect/>
          </a:stretch>
        </p:blipFill>
        <p:spPr bwMode="auto">
          <a:xfrm>
            <a:off x="5208001" y="332656"/>
            <a:ext cx="2112433" cy="1100138"/>
          </a:xfrm>
          <a:prstGeom prst="rect">
            <a:avLst/>
          </a:prstGeom>
          <a:noFill/>
          <a:ln w="9525">
            <a:noFill/>
            <a:miter lim="800000"/>
            <a:headEnd/>
            <a:tailEnd/>
          </a:ln>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sp>
        <p:nvSpPr>
          <p:cNvPr id="8" name="Rectangle 7"/>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9" name="TextBox 8"/>
          <p:cNvSpPr txBox="1"/>
          <p:nvPr userDrawn="1"/>
        </p:nvSpPr>
        <p:spPr>
          <a:xfrm>
            <a:off x="5564124" y="6388471"/>
            <a:ext cx="1128073" cy="369332"/>
          </a:xfrm>
          <a:prstGeom prst="rect">
            <a:avLst/>
          </a:prstGeom>
          <a:noFill/>
        </p:spPr>
        <p:txBody>
          <a:bodyPr wrap="square" rtlCol="0">
            <a:spAutoFit/>
          </a:bodyPr>
          <a:lstStyle/>
          <a:p>
            <a:r>
              <a:rPr lang="fr-BE" sz="900" b="0" i="1" dirty="0" err="1">
                <a:solidFill>
                  <a:schemeClr val="bg1"/>
                </a:solidFill>
                <a:latin typeface="EC Square Sans Pro Light" panose="020B0506000000020004" pitchFamily="34" charset="0"/>
              </a:rPr>
              <a:t>Research</a:t>
            </a:r>
            <a:r>
              <a:rPr lang="fr-BE" sz="900" b="0" i="1" dirty="0">
                <a:solidFill>
                  <a:schemeClr val="bg1"/>
                </a:solidFill>
                <a:latin typeface="EC Square Sans Pro Light" panose="020B0506000000020004" pitchFamily="34" charset="0"/>
              </a:rPr>
              <a:t> and Innovation </a:t>
            </a:r>
            <a:endParaRPr lang="en-GB" sz="900" b="0" i="1" dirty="0" err="1">
              <a:solidFill>
                <a:schemeClr val="bg1"/>
              </a:solidFill>
              <a:latin typeface="EC Square Sans Pro Light" panose="020B0506000000020004" pitchFamily="34" charset="0"/>
            </a:endParaRPr>
          </a:p>
        </p:txBody>
      </p:sp>
      <p:sp>
        <p:nvSpPr>
          <p:cNvPr id="11" name="TextBox 10"/>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a:r>
              <a:rPr lang="en-GB" sz="2000" b="0" i="1" dirty="0">
                <a:solidFill>
                  <a:schemeClr val="bg1"/>
                </a:solidFill>
                <a:latin typeface="Arial" panose="020B0604020202020204" pitchFamily="34" charset="0"/>
                <a:cs typeface="Arial" panose="020B0604020202020204" pitchFamily="34" charset="0"/>
              </a:rPr>
              <a:t>#</a:t>
            </a:r>
            <a:r>
              <a:rPr lang="en-GB" sz="2000" b="0" dirty="0" err="1">
                <a:solidFill>
                  <a:schemeClr val="bg1"/>
                </a:solidFill>
                <a:latin typeface="Arial" panose="020B0604020202020204" pitchFamily="34" charset="0"/>
                <a:cs typeface="Arial" panose="020B0604020202020204" pitchFamily="34" charset="0"/>
              </a:rPr>
              <a:t>HorizonEU</a:t>
            </a:r>
            <a:r>
              <a:rPr lang="en-GB" sz="2000" b="0" dirty="0">
                <a:solidFill>
                  <a:schemeClr val="bg1"/>
                </a:solidFill>
                <a:latin typeface="Arial" panose="020B0604020202020204" pitchFamily="34" charset="0"/>
                <a:cs typeface="Arial" panose="020B0604020202020204" pitchFamily="34" charset="0"/>
              </a:rPr>
              <a:t> </a:t>
            </a:r>
          </a:p>
        </p:txBody>
      </p:sp>
      <p:sp>
        <p:nvSpPr>
          <p:cNvPr id="15" name="Text Placeholder 3"/>
          <p:cNvSpPr>
            <a:spLocks noGrp="1"/>
          </p:cNvSpPr>
          <p:nvPr>
            <p:ph type="body" sz="quarter" idx="10" hasCustomPrompt="1"/>
          </p:nvPr>
        </p:nvSpPr>
        <p:spPr>
          <a:xfrm>
            <a:off x="490551" y="5351662"/>
            <a:ext cx="6552856" cy="252437"/>
          </a:xfrm>
          <a:prstGeom prst="rect">
            <a:avLst/>
          </a:prstGeom>
        </p:spPr>
        <p:txBody>
          <a:bodyPr/>
          <a:lstStyle>
            <a:lvl1pPr marL="0" indent="0">
              <a:buNone/>
              <a:defRPr lang="fr-BE" sz="1500" b="0" i="0" kern="1200" dirty="0" smtClean="0">
                <a:solidFill>
                  <a:schemeClr val="accent6"/>
                </a:solidFill>
                <a:latin typeface="Verdana" pitchFamily="34" charset="0"/>
                <a:ea typeface="+mn-ea"/>
                <a:cs typeface="+mn-cs"/>
              </a:defRPr>
            </a:lvl1pPr>
            <a:lvl5pPr>
              <a:defRPr/>
            </a:lvl5pPr>
          </a:lstStyle>
          <a:p>
            <a:pPr lvl="0"/>
            <a:r>
              <a:rPr lang="fr-BE" dirty="0"/>
              <a:t>Kurt </a:t>
            </a:r>
            <a:r>
              <a:rPr lang="fr-BE" dirty="0" err="1"/>
              <a:t>Vandenberghe</a:t>
            </a:r>
            <a:r>
              <a:rPr lang="fr-BE" dirty="0"/>
              <a:t>, </a:t>
            </a:r>
            <a:r>
              <a:rPr lang="fr-BE" dirty="0" err="1"/>
              <a:t>Director</a:t>
            </a:r>
            <a:endParaRPr lang="fr-BE" dirty="0"/>
          </a:p>
          <a:p>
            <a:pPr lvl="0"/>
            <a:endParaRPr lang="fr-BE" dirty="0"/>
          </a:p>
          <a:p>
            <a:pPr lvl="0"/>
            <a:endParaRPr lang="en-GB" dirty="0"/>
          </a:p>
        </p:txBody>
      </p:sp>
      <p:sp>
        <p:nvSpPr>
          <p:cNvPr id="16" name="Text Placeholder 3"/>
          <p:cNvSpPr>
            <a:spLocks noGrp="1"/>
          </p:cNvSpPr>
          <p:nvPr>
            <p:ph type="body" sz="quarter" idx="11" hasCustomPrompt="1"/>
          </p:nvPr>
        </p:nvSpPr>
        <p:spPr>
          <a:xfrm>
            <a:off x="494219" y="5604099"/>
            <a:ext cx="6552856" cy="208688"/>
          </a:xfrm>
          <a:prstGeom prst="rect">
            <a:avLst/>
          </a:prstGeom>
        </p:spPr>
        <p:txBody>
          <a:bodyPr/>
          <a:lstStyle>
            <a:lvl1pPr marL="0" indent="0">
              <a:buNone/>
              <a:defRPr lang="fr-BE" sz="1500" b="0" i="0" kern="1200" dirty="0" smtClean="0">
                <a:solidFill>
                  <a:schemeClr val="accent6"/>
                </a:solidFill>
                <a:latin typeface="Verdana" pitchFamily="34" charset="0"/>
                <a:ea typeface="+mn-ea"/>
                <a:cs typeface="+mn-cs"/>
              </a:defRPr>
            </a:lvl1pPr>
            <a:lvl5pPr>
              <a:defRPr/>
            </a:lvl5pPr>
          </a:lstStyle>
          <a:p>
            <a:pPr lvl="0"/>
            <a:r>
              <a:rPr lang="fr-BE" dirty="0"/>
              <a:t>Council RWP meeting – Package 1</a:t>
            </a:r>
          </a:p>
          <a:p>
            <a:pPr lvl="0"/>
            <a:endParaRPr lang="fr-BE" dirty="0"/>
          </a:p>
          <a:p>
            <a:pPr lvl="0"/>
            <a:endParaRPr lang="en-GB" dirty="0"/>
          </a:p>
        </p:txBody>
      </p:sp>
      <p:sp>
        <p:nvSpPr>
          <p:cNvPr id="17" name="TextBox 16"/>
          <p:cNvSpPr txBox="1"/>
          <p:nvPr userDrawn="1"/>
        </p:nvSpPr>
        <p:spPr>
          <a:xfrm>
            <a:off x="336386" y="2204864"/>
            <a:ext cx="5759615" cy="707886"/>
          </a:xfrm>
          <a:prstGeom prst="rect">
            <a:avLst/>
          </a:prstGeom>
          <a:noFill/>
        </p:spPr>
        <p:txBody>
          <a:bodyPr wrap="square" rtlCol="0">
            <a:spAutoFit/>
          </a:bodyPr>
          <a:lstStyle/>
          <a:p>
            <a:r>
              <a:rPr lang="en-US" sz="4000">
                <a:solidFill>
                  <a:schemeClr val="accent6"/>
                </a:solidFill>
                <a:latin typeface="+mj-lt"/>
              </a:rPr>
              <a:t>R&amp;I Partnerships</a:t>
            </a:r>
            <a:endParaRPr lang="en-GB" sz="4000" b="0" dirty="0" err="1">
              <a:solidFill>
                <a:schemeClr val="accent6"/>
              </a:solidFill>
              <a:latin typeface="+mj-lt"/>
            </a:endParaRPr>
          </a:p>
        </p:txBody>
      </p:sp>
      <p:sp>
        <p:nvSpPr>
          <p:cNvPr id="18" name="Text Placeholder 3"/>
          <p:cNvSpPr>
            <a:spLocks noGrp="1"/>
          </p:cNvSpPr>
          <p:nvPr>
            <p:ph type="body" sz="quarter" idx="12" hasCustomPrompt="1"/>
          </p:nvPr>
        </p:nvSpPr>
        <p:spPr>
          <a:xfrm>
            <a:off x="494219" y="5843365"/>
            <a:ext cx="6552856" cy="353263"/>
          </a:xfrm>
          <a:prstGeom prst="rect">
            <a:avLst/>
          </a:prstGeom>
        </p:spPr>
        <p:txBody>
          <a:bodyPr/>
          <a:lstStyle>
            <a:lvl1pPr marL="0" indent="0">
              <a:buNone/>
              <a:defRPr lang="fr-BE" sz="1500" b="0" i="0" kern="1200" dirty="0" smtClean="0">
                <a:solidFill>
                  <a:schemeClr val="accent6"/>
                </a:solidFill>
                <a:latin typeface="Verdana" pitchFamily="34" charset="0"/>
                <a:ea typeface="+mn-ea"/>
                <a:cs typeface="+mn-cs"/>
              </a:defRPr>
            </a:lvl1pPr>
            <a:lvl5pPr>
              <a:defRPr/>
            </a:lvl5pPr>
          </a:lstStyle>
          <a:p>
            <a:pPr marL="0" lvl="0" indent="0" algn="l" rtl="0" eaLnBrk="1" fontAlgn="base" hangingPunct="1">
              <a:spcBef>
                <a:spcPct val="20000"/>
              </a:spcBef>
              <a:spcAft>
                <a:spcPct val="0"/>
              </a:spcAft>
              <a:buClr>
                <a:schemeClr val="bg1"/>
              </a:buClr>
              <a:buNone/>
            </a:pPr>
            <a:r>
              <a:rPr lang="fr-BE" dirty="0"/>
              <a:t>18 </a:t>
            </a:r>
            <a:r>
              <a:rPr lang="fr-BE" dirty="0" err="1"/>
              <a:t>June</a:t>
            </a:r>
            <a:r>
              <a:rPr lang="fr-BE" dirty="0"/>
              <a:t> 2018</a:t>
            </a:r>
          </a:p>
          <a:p>
            <a:pPr lvl="0"/>
            <a:endParaRPr lang="fr-BE" dirty="0"/>
          </a:p>
          <a:p>
            <a:pPr lvl="0"/>
            <a:endParaRPr lang="en-GB" dirty="0"/>
          </a:p>
        </p:txBody>
      </p:sp>
      <p:sp>
        <p:nvSpPr>
          <p:cNvPr id="19" name="TextBox 18"/>
          <p:cNvSpPr txBox="1"/>
          <p:nvPr userDrawn="1"/>
        </p:nvSpPr>
        <p:spPr>
          <a:xfrm>
            <a:off x="482170" y="1268760"/>
            <a:ext cx="6210025" cy="784830"/>
          </a:xfrm>
          <a:prstGeom prst="rect">
            <a:avLst/>
          </a:prstGeom>
          <a:noFill/>
        </p:spPr>
        <p:txBody>
          <a:bodyPr wrap="square" rtlCol="0">
            <a:spAutoFit/>
          </a:bodyPr>
          <a:lstStyle/>
          <a:p>
            <a:r>
              <a:rPr lang="en-US" sz="1500" dirty="0">
                <a:solidFill>
                  <a:srgbClr val="00B0F0"/>
                </a:solidFill>
                <a:latin typeface="+mn-lt"/>
              </a:rPr>
              <a:t>HORIZON</a:t>
            </a:r>
            <a:r>
              <a:rPr lang="en-US" sz="1500" baseline="0" dirty="0">
                <a:solidFill>
                  <a:srgbClr val="00B0F0"/>
                </a:solidFill>
                <a:latin typeface="+mn-lt"/>
              </a:rPr>
              <a:t> EUROPE</a:t>
            </a:r>
          </a:p>
          <a:p>
            <a:r>
              <a:rPr lang="en-US" sz="1500" dirty="0">
                <a:solidFill>
                  <a:srgbClr val="00B0F0"/>
                </a:solidFill>
                <a:latin typeface="+mn-lt"/>
              </a:rPr>
              <a:t>THE NEXT EU RESEARCH &amp; INNOVATION  PROGRAMME (2021 – 2027)</a:t>
            </a:r>
            <a:endParaRPr lang="en-GB" sz="1500" dirty="0" err="1">
              <a:solidFill>
                <a:srgbClr val="00B0F0"/>
              </a:solidFill>
              <a:latin typeface="+mn-lt"/>
            </a:endParaRPr>
          </a:p>
        </p:txBody>
      </p:sp>
    </p:spTree>
    <p:extLst>
      <p:ext uri="{BB962C8B-B14F-4D97-AF65-F5344CB8AC3E}">
        <p14:creationId xmlns:p14="http://schemas.microsoft.com/office/powerpoint/2010/main" val="1054495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extBox 1"/>
          <p:cNvSpPr txBox="1"/>
          <p:nvPr userDrawn="1"/>
        </p:nvSpPr>
        <p:spPr>
          <a:xfrm>
            <a:off x="0" y="6309321"/>
            <a:ext cx="623392" cy="246221"/>
          </a:xfrm>
          <a:prstGeom prst="rect">
            <a:avLst/>
          </a:prstGeom>
          <a:noFill/>
        </p:spPr>
        <p:txBody>
          <a:bodyPr wrap="square" rtlCol="0">
            <a:spAutoFit/>
          </a:bodyPr>
          <a:lstStyle/>
          <a:p>
            <a:fld id="{EBF2BDF8-6441-413D-BAA1-A42BC3C051FF}" type="slidenum">
              <a:rPr lang="de-DE" sz="1000" b="0" smtClean="0">
                <a:solidFill>
                  <a:srgbClr val="0F5494"/>
                </a:solidFill>
              </a:rPr>
              <a:t>‹N°›</a:t>
            </a:fld>
            <a:endParaRPr lang="de-DE" sz="1000" b="0" dirty="0" err="1">
              <a:solidFill>
                <a:srgbClr val="0F5494"/>
              </a:solidFill>
            </a:endParaRPr>
          </a:p>
        </p:txBody>
      </p:sp>
    </p:spTree>
    <p:extLst>
      <p:ext uri="{BB962C8B-B14F-4D97-AF65-F5344CB8AC3E}">
        <p14:creationId xmlns:p14="http://schemas.microsoft.com/office/powerpoint/2010/main" val="7088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F7A73-DD26-46A2-A767-979A5AF0DF6F}" type="datetimeFigureOut">
              <a:rPr lang="en-GB" smtClean="0"/>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3105331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 y="0"/>
            <a:ext cx="12190912" cy="6858000"/>
          </a:xfrm>
          <a:prstGeom prst="rect">
            <a:avLst/>
          </a:prstGeom>
        </p:spPr>
      </p:pic>
      <p:sp>
        <p:nvSpPr>
          <p:cNvPr id="3" name="Rectangle 2"/>
          <p:cNvSpPr/>
          <p:nvPr userDrawn="1"/>
        </p:nvSpPr>
        <p:spPr>
          <a:xfrm>
            <a:off x="0" y="6021288"/>
            <a:ext cx="12191456"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4004985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9072331" y="5589240"/>
            <a:ext cx="2687868" cy="536432"/>
          </a:xfrm>
          <a:prstGeom prst="rect">
            <a:avLst/>
          </a:prstGeom>
          <a:noFill/>
          <a:ln w="9525">
            <a:noFill/>
            <a:miter lim="800000"/>
            <a:headEnd/>
            <a:tailEnd/>
          </a:ln>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913"/>
          <a:stretch/>
        </p:blipFill>
        <p:spPr>
          <a:xfrm>
            <a:off x="4866198" y="1"/>
            <a:ext cx="7325801" cy="685799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84975"/>
            <a:ext cx="12192000" cy="573024"/>
          </a:xfrm>
          <a:prstGeom prst="rect">
            <a:avLst/>
          </a:prstGeom>
        </p:spPr>
      </p:pic>
      <p:pic>
        <p:nvPicPr>
          <p:cNvPr id="6" name="Picture 17"/>
          <p:cNvPicPr>
            <a:picLocks noChangeAspect="1" noChangeArrowheads="1"/>
          </p:cNvPicPr>
          <p:nvPr userDrawn="1"/>
        </p:nvPicPr>
        <p:blipFill>
          <a:blip r:embed="rId2" cstate="print"/>
          <a:srcRect/>
          <a:stretch>
            <a:fillRect/>
          </a:stretch>
        </p:blipFill>
        <p:spPr bwMode="auto">
          <a:xfrm>
            <a:off x="9275531" y="5589240"/>
            <a:ext cx="2687868" cy="536432"/>
          </a:xfrm>
          <a:prstGeom prst="rect">
            <a:avLst/>
          </a:prstGeom>
          <a:noFill/>
          <a:ln w="9525">
            <a:noFill/>
            <a:miter lim="800000"/>
            <a:headEnd/>
            <a:tailEnd/>
          </a:ln>
        </p:spPr>
      </p:pic>
    </p:spTree>
    <p:extLst>
      <p:ext uri="{BB962C8B-B14F-4D97-AF65-F5344CB8AC3E}">
        <p14:creationId xmlns:p14="http://schemas.microsoft.com/office/powerpoint/2010/main" val="2534089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177552" y="6443664"/>
            <a:ext cx="864096" cy="320353"/>
          </a:xfrm>
        </p:spPr>
        <p:txBody>
          <a:bodyPr/>
          <a:lstStyle>
            <a:lvl1pPr algn="l">
              <a:defRPr/>
            </a:lvl1pPr>
          </a:lstStyle>
          <a:p>
            <a:pPr>
              <a:defRPr/>
            </a:pPr>
            <a:fld id="{37EC8A20-BA03-4FF7-8742-03D8AD4CA4F4}" type="slidenum">
              <a:rPr lang="en-GB" smtClean="0"/>
              <a:pPr>
                <a:defRPr/>
              </a:pPr>
              <a:t>‹N°›</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9810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3469918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622141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669370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766816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790878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87379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7053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BF7A73-DD26-46A2-A767-979A5AF0DF6F}" type="datetimeFigureOut">
              <a:rPr lang="en-GB" smtClean="0"/>
              <a:t>26/10/2021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279641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3425850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269575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856169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dirty="0"/>
          </a:p>
        </p:txBody>
      </p:sp>
    </p:spTree>
    <p:extLst>
      <p:ext uri="{BB962C8B-B14F-4D97-AF65-F5344CB8AC3E}">
        <p14:creationId xmlns:p14="http://schemas.microsoft.com/office/powerpoint/2010/main" val="3149707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654925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38062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07178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561406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9136924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a:t>
            </a:fld>
            <a:endParaRPr lang="en-GB"/>
          </a:p>
        </p:txBody>
      </p:sp>
    </p:spTree>
    <p:extLst>
      <p:ext uri="{BB962C8B-B14F-4D97-AF65-F5344CB8AC3E}">
        <p14:creationId xmlns:p14="http://schemas.microsoft.com/office/powerpoint/2010/main" val="391735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BF7A73-DD26-46A2-A767-979A5AF0DF6F}" type="datetimeFigureOut">
              <a:rPr lang="en-GB" smtClean="0"/>
              <a:t>26/10/2021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6367556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5519936" y="1700808"/>
            <a:ext cx="6048672"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‹N°›</a:t>
            </a:fld>
            <a:endParaRPr lang="en-GB" dirty="0"/>
          </a:p>
        </p:txBody>
      </p:sp>
    </p:spTree>
    <p:extLst>
      <p:ext uri="{BB962C8B-B14F-4D97-AF65-F5344CB8AC3E}">
        <p14:creationId xmlns:p14="http://schemas.microsoft.com/office/powerpoint/2010/main" val="31020012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177552" y="6443664"/>
            <a:ext cx="864096" cy="320353"/>
          </a:xfrm>
        </p:spPr>
        <p:txBody>
          <a:bodyPr/>
          <a:lstStyle>
            <a:lvl1pPr algn="l">
              <a:defRPr/>
            </a:lvl1pPr>
          </a:lstStyle>
          <a:p>
            <a:pPr>
              <a:defRPr/>
            </a:pPr>
            <a:fld id="{37EC8A20-BA03-4FF7-8742-03D8AD4CA4F4}" type="slidenum">
              <a:rPr lang="en-GB" smtClean="0"/>
              <a:pPr>
                <a:defRPr/>
              </a:pPr>
              <a:t>‹N°›</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94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xfrm>
            <a:off x="8976320" y="6270423"/>
            <a:ext cx="2844800" cy="476250"/>
          </a:xfrm>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143339" y="6388805"/>
            <a:ext cx="2844800" cy="355488"/>
          </a:xfrm>
          <a:ln/>
        </p:spPr>
        <p:txBody>
          <a:bodyPr/>
          <a:lstStyle>
            <a:lvl1pPr algn="l">
              <a:defRPr/>
            </a:lvl1pPr>
          </a:lstStyle>
          <a:p>
            <a:pPr>
              <a:defRPr/>
            </a:pPr>
            <a:fld id="{F5E88F9B-71EE-4D5C-B44E-012EF44E925A}" type="slidenum">
              <a:rPr lang="en-GB" smtClean="0"/>
              <a:pPr>
                <a:defRPr/>
              </a:pPr>
              <a:t>‹N°›</a:t>
            </a:fld>
            <a:endParaRPr lang="en-GB" dirty="0"/>
          </a:p>
        </p:txBody>
      </p:sp>
    </p:spTree>
    <p:extLst>
      <p:ext uri="{BB962C8B-B14F-4D97-AF65-F5344CB8AC3E}">
        <p14:creationId xmlns:p14="http://schemas.microsoft.com/office/powerpoint/2010/main" val="3332721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xfrm>
            <a:off x="8592277" y="5301208"/>
            <a:ext cx="2844800" cy="476250"/>
          </a:xfrm>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143339" y="6374688"/>
            <a:ext cx="2844800" cy="362766"/>
          </a:xfrm>
          <a:ln/>
        </p:spPr>
        <p:txBody>
          <a:bodyPr/>
          <a:lstStyle>
            <a:lvl1pPr algn="l">
              <a:defRPr/>
            </a:lvl1pPr>
          </a:lstStyle>
          <a:p>
            <a:pPr>
              <a:defRPr/>
            </a:pPr>
            <a:fld id="{396CDD1B-50E0-44E8-82B7-F85F69F6D40C}" type="slidenum">
              <a:rPr lang="en-GB" smtClean="0"/>
              <a:pPr>
                <a:defRPr/>
              </a:pPr>
              <a:t>‹N°›</a:t>
            </a:fld>
            <a:endParaRPr lang="en-GB"/>
          </a:p>
        </p:txBody>
      </p:sp>
    </p:spTree>
    <p:extLst>
      <p:ext uri="{BB962C8B-B14F-4D97-AF65-F5344CB8AC3E}">
        <p14:creationId xmlns:p14="http://schemas.microsoft.com/office/powerpoint/2010/main" val="98515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‹N°›</a:t>
            </a:fld>
            <a:endParaRPr lang="en-GB"/>
          </a:p>
        </p:txBody>
      </p:sp>
    </p:spTree>
    <p:extLst>
      <p:ext uri="{BB962C8B-B14F-4D97-AF65-F5344CB8AC3E}">
        <p14:creationId xmlns:p14="http://schemas.microsoft.com/office/powerpoint/2010/main" val="4083514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‹N°›</a:t>
            </a:fld>
            <a:endParaRPr lang="en-GB"/>
          </a:p>
        </p:txBody>
      </p:sp>
    </p:spTree>
    <p:extLst>
      <p:ext uri="{BB962C8B-B14F-4D97-AF65-F5344CB8AC3E}">
        <p14:creationId xmlns:p14="http://schemas.microsoft.com/office/powerpoint/2010/main" val="41131619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‹N°›</a:t>
            </a:fld>
            <a:endParaRPr lang="en-GB"/>
          </a:p>
        </p:txBody>
      </p:sp>
    </p:spTree>
    <p:extLst>
      <p:ext uri="{BB962C8B-B14F-4D97-AF65-F5344CB8AC3E}">
        <p14:creationId xmlns:p14="http://schemas.microsoft.com/office/powerpoint/2010/main" val="7360608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‹N°›</a:t>
            </a:fld>
            <a:endParaRPr lang="en-GB"/>
          </a:p>
        </p:txBody>
      </p:sp>
    </p:spTree>
    <p:extLst>
      <p:ext uri="{BB962C8B-B14F-4D97-AF65-F5344CB8AC3E}">
        <p14:creationId xmlns:p14="http://schemas.microsoft.com/office/powerpoint/2010/main" val="1306584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‹N°›</a:t>
            </a:fld>
            <a:endParaRPr lang="en-GB"/>
          </a:p>
        </p:txBody>
      </p:sp>
    </p:spTree>
    <p:extLst>
      <p:ext uri="{BB962C8B-B14F-4D97-AF65-F5344CB8AC3E}">
        <p14:creationId xmlns:p14="http://schemas.microsoft.com/office/powerpoint/2010/main" val="2476609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‹N°›</a:t>
            </a:fld>
            <a:endParaRPr lang="en-GB"/>
          </a:p>
        </p:txBody>
      </p:sp>
    </p:spTree>
    <p:extLst>
      <p:ext uri="{BB962C8B-B14F-4D97-AF65-F5344CB8AC3E}">
        <p14:creationId xmlns:p14="http://schemas.microsoft.com/office/powerpoint/2010/main" val="206029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BF7A73-DD26-46A2-A767-979A5AF0DF6F}" type="datetimeFigureOut">
              <a:rPr lang="en-GB" smtClean="0"/>
              <a:t>26/10/2021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1544567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‹N°›</a:t>
            </a:fld>
            <a:endParaRPr lang="en-GB"/>
          </a:p>
        </p:txBody>
      </p:sp>
    </p:spTree>
    <p:extLst>
      <p:ext uri="{BB962C8B-B14F-4D97-AF65-F5344CB8AC3E}">
        <p14:creationId xmlns:p14="http://schemas.microsoft.com/office/powerpoint/2010/main" val="22730788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5564124" y="6388471"/>
            <a:ext cx="1128073" cy="369332"/>
          </a:xfrm>
          <a:prstGeom prst="rect">
            <a:avLst/>
          </a:prstGeom>
          <a:noFill/>
        </p:spPr>
        <p:txBody>
          <a:bodyPr wrap="square" rtlCol="0">
            <a:spAutoFit/>
          </a:bodyPr>
          <a:lstStyle/>
          <a:p>
            <a:r>
              <a:rPr lang="fr-BE" sz="900" b="0" i="1" dirty="0" err="1">
                <a:solidFill>
                  <a:schemeClr val="bg1"/>
                </a:solidFill>
                <a:latin typeface="EC Square Sans Pro Light" panose="020B0506000000020004" pitchFamily="34" charset="0"/>
              </a:rPr>
              <a:t>Research</a:t>
            </a:r>
            <a:r>
              <a:rPr lang="fr-BE" sz="900" b="0" i="1" dirty="0">
                <a:solidFill>
                  <a:schemeClr val="bg1"/>
                </a:solidFill>
                <a:latin typeface="EC Square Sans Pro Light" panose="020B0506000000020004" pitchFamily="34" charset="0"/>
              </a:rPr>
              <a:t> and Innovation </a:t>
            </a:r>
            <a:endParaRPr lang="en-GB" sz="900" b="0" i="1" dirty="0" err="1">
              <a:solidFill>
                <a:schemeClr val="bg1"/>
              </a:solidFill>
              <a:latin typeface="EC Square Sans Pro Light" panose="020B0506000000020004" pitchFamily="34" charset="0"/>
            </a:endParaRPr>
          </a:p>
        </p:txBody>
      </p:sp>
      <p:sp>
        <p:nvSpPr>
          <p:cNvPr id="9" name="TextBox 8"/>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a:r>
              <a:rPr lang="en-GB" sz="2000" b="0" i="1" dirty="0">
                <a:solidFill>
                  <a:schemeClr val="bg1"/>
                </a:solidFill>
                <a:latin typeface="Arial" panose="020B0604020202020204" pitchFamily="34" charset="0"/>
                <a:cs typeface="Arial" panose="020B0604020202020204" pitchFamily="34" charset="0"/>
              </a:rPr>
              <a:t>#</a:t>
            </a:r>
            <a:r>
              <a:rPr lang="en-GB" sz="2000" b="0" dirty="0" err="1">
                <a:solidFill>
                  <a:schemeClr val="bg1"/>
                </a:solidFill>
                <a:latin typeface="Arial" panose="020B0604020202020204" pitchFamily="34" charset="0"/>
                <a:cs typeface="Arial" panose="020B0604020202020204" pitchFamily="34" charset="0"/>
              </a:rPr>
              <a:t>HorizonEU</a:t>
            </a:r>
            <a:r>
              <a:rPr lang="en-GB" sz="2000" b="0" dirty="0">
                <a:solidFill>
                  <a:schemeClr val="bg1"/>
                </a:solidFill>
                <a:latin typeface="Arial" panose="020B0604020202020204" pitchFamily="34" charset="0"/>
                <a:cs typeface="Arial" panose="020B0604020202020204" pitchFamily="34" charset="0"/>
              </a:rPr>
              <a:t> </a:t>
            </a:r>
          </a:p>
        </p:txBody>
      </p:sp>
      <p:sp>
        <p:nvSpPr>
          <p:cNvPr id="17" name="TextBox 16"/>
          <p:cNvSpPr txBox="1"/>
          <p:nvPr userDrawn="1"/>
        </p:nvSpPr>
        <p:spPr>
          <a:xfrm>
            <a:off x="474403" y="2355244"/>
            <a:ext cx="5759615" cy="1323439"/>
          </a:xfrm>
          <a:prstGeom prst="rect">
            <a:avLst/>
          </a:prstGeom>
          <a:noFill/>
        </p:spPr>
        <p:txBody>
          <a:bodyPr wrap="square" rtlCol="0">
            <a:spAutoFit/>
          </a:bodyPr>
          <a:lstStyle/>
          <a:p>
            <a:r>
              <a:rPr lang="en-US" sz="4000" dirty="0">
                <a:solidFill>
                  <a:schemeClr val="accent6"/>
                </a:solidFill>
                <a:latin typeface="+mj-lt"/>
              </a:rPr>
              <a:t>European Partnerships</a:t>
            </a:r>
            <a:endParaRPr lang="en-GB" sz="4000" b="0" dirty="0" err="1">
              <a:solidFill>
                <a:schemeClr val="accent6"/>
              </a:solidFill>
              <a:latin typeface="+mj-lt"/>
            </a:endParaRPr>
          </a:p>
        </p:txBody>
      </p:sp>
    </p:spTree>
    <p:extLst>
      <p:ext uri="{BB962C8B-B14F-4D97-AF65-F5344CB8AC3E}">
        <p14:creationId xmlns:p14="http://schemas.microsoft.com/office/powerpoint/2010/main" val="3932900887"/>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F7A73-DD26-46A2-A767-979A5AF0DF6F}" type="datetimeFigureOut">
              <a:rPr lang="en-GB" smtClean="0"/>
              <a:t>26/10/2021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38374B-1D96-4FC4-AD15-1DFC9C884FAF}" type="slidenum">
              <a:rPr lang="en-GB" smtClean="0"/>
              <a:t>‹N°›</a:t>
            </a:fld>
            <a:endParaRPr lang="en-GB"/>
          </a:p>
        </p:txBody>
      </p:sp>
    </p:spTree>
    <p:extLst>
      <p:ext uri="{BB962C8B-B14F-4D97-AF65-F5344CB8AC3E}">
        <p14:creationId xmlns:p14="http://schemas.microsoft.com/office/powerpoint/2010/main" val="76492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28.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F7A73-DD26-46A2-A767-979A5AF0DF6F}" type="datetimeFigureOut">
              <a:rPr lang="en-GB" smtClean="0"/>
              <a:t>26/10/2021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8374B-1D96-4FC4-AD15-1DFC9C884FAF}" type="slidenum">
              <a:rPr lang="en-GB" smtClean="0"/>
              <a:t>‹N°›</a:t>
            </a:fld>
            <a:endParaRPr lang="en-GB"/>
          </a:p>
        </p:txBody>
      </p:sp>
    </p:spTree>
    <p:extLst>
      <p:ext uri="{BB962C8B-B14F-4D97-AF65-F5344CB8AC3E}">
        <p14:creationId xmlns:p14="http://schemas.microsoft.com/office/powerpoint/2010/main" val="3842743360"/>
      </p:ext>
    </p:extLst>
  </p:cSld>
  <p:clrMap bg1="lt1" tx1="dk1" bg2="lt2" tx2="dk2" accent1="accent1" accent2="accent2" accent3="accent3" accent4="accent4" accent5="accent5" accent6="accent6" hlink="hlink" folHlink="folHlink"/>
  <p:sldLayoutIdLst>
    <p:sldLayoutId id="2147483649" r:id="rId1"/>
    <p:sldLayoutId id="2147483731" r:id="rId2"/>
    <p:sldLayoutId id="214748373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733" r:id="rId14"/>
    <p:sldLayoutId id="214748373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BBD62-830D-44F9-9048-23B5E444E380}" type="datetimeFigureOut">
              <a:rPr lang="en-GB" smtClean="0"/>
              <a:t>26/10/2021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9BB20-D0D8-41B7-AA24-46571420BAD7}" type="slidenum">
              <a:rPr lang="en-GB" smtClean="0"/>
              <a:t>‹N°›</a:t>
            </a:fld>
            <a:endParaRPr lang="en-GB"/>
          </a:p>
        </p:txBody>
      </p:sp>
    </p:spTree>
    <p:extLst>
      <p:ext uri="{BB962C8B-B14F-4D97-AF65-F5344CB8AC3E}">
        <p14:creationId xmlns:p14="http://schemas.microsoft.com/office/powerpoint/2010/main" val="1630836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1961629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744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64724597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‹N°›</a:t>
            </a:fld>
            <a:endParaRPr lang="en-GB" dirty="0"/>
          </a:p>
        </p:txBody>
      </p:sp>
    </p:spTree>
    <p:extLst>
      <p:ext uri="{BB962C8B-B14F-4D97-AF65-F5344CB8AC3E}">
        <p14:creationId xmlns:p14="http://schemas.microsoft.com/office/powerpoint/2010/main" val="9247154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hyperlink" Target="https://collaboration.sciensano.be/sites/W430/PAHW%20Dossier/190923%20Partnership_Guidance%20Sept2019.docx?Web=1"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hyperlink" Target="https://data.consilium.europa.eu/doc/document/ST-7942-2019-INIT/en/pdf" TargetMode="External"/><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5281/zenodo.3854824" TargetMode="External"/><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info/research-and-innovation/funding/funding-opportunities/funding-programmes-and-open-calls/horizon-europe/european-partnerships-horizon-europe_en" TargetMode="External"/><Relationship Id="rId2" Type="http://schemas.openxmlformats.org/officeDocument/2006/relationships/hyperlink" Target="https://ec.europa.eu/info/horizon-europe-next-research-and-innovation-framework-programme/european-partnerships-horizon-europe_en" TargetMode="External"/><Relationship Id="rId1" Type="http://schemas.openxmlformats.org/officeDocument/2006/relationships/slideLayout" Target="../slideLayouts/slideLayout58.xml"/><Relationship Id="rId5" Type="http://schemas.openxmlformats.org/officeDocument/2006/relationships/hyperlink" Target="https://ec.europa.eu/info/sites/info/files/research_and_innovation/funding/documents/ec_rtd_horizon-europe-strategic-plan-2021-24.pdf" TargetMode="External"/><Relationship Id="rId4" Type="http://schemas.openxmlformats.org/officeDocument/2006/relationships/hyperlink" Target="http://www.era-learn.e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ra-learn.eu/documents/provisions_horizoneurope"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hyperlink" Target="https://www.era-learn.eu/partnerships-in-a-nutshell/r-i-partnerships/european-partnerships-under-horizon-europ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00" y="1814437"/>
            <a:ext cx="9900000" cy="2387600"/>
          </a:xfrm>
        </p:spPr>
        <p:txBody>
          <a:bodyPr>
            <a:normAutofit fontScale="90000"/>
          </a:bodyPr>
          <a:lstStyle/>
          <a:p>
            <a:r>
              <a:rPr lang="en-GB" b="1" dirty="0">
                <a:solidFill>
                  <a:schemeClr val="accent6"/>
                </a:solidFill>
              </a:rPr>
              <a:t>European Partnership on Animal Health &amp; Welfare (PAHW): organization</a:t>
            </a:r>
            <a:endParaRPr lang="en-GB" b="1" dirty="0">
              <a:solidFill>
                <a:schemeClr val="accent6"/>
              </a:solidFill>
              <a:effectLst>
                <a:innerShdw blurRad="63500" dist="50800" dir="13500000">
                  <a:prstClr val="black">
                    <a:alpha val="50000"/>
                  </a:prstClr>
                </a:innerShdw>
              </a:effectLst>
            </a:endParaRPr>
          </a:p>
        </p:txBody>
      </p:sp>
      <p:sp>
        <p:nvSpPr>
          <p:cNvPr id="3" name="Subtitle 2"/>
          <p:cNvSpPr>
            <a:spLocks noGrp="1"/>
          </p:cNvSpPr>
          <p:nvPr>
            <p:ph type="subTitle" idx="1"/>
          </p:nvPr>
        </p:nvSpPr>
        <p:spPr>
          <a:xfrm>
            <a:off x="1146000" y="4308035"/>
            <a:ext cx="9900000" cy="2437540"/>
          </a:xfrm>
        </p:spPr>
        <p:txBody>
          <a:bodyPr>
            <a:normAutofit/>
          </a:bodyPr>
          <a:lstStyle/>
          <a:p>
            <a:endParaRPr lang="en-GB" sz="2800" dirty="0"/>
          </a:p>
          <a:p>
            <a:r>
              <a:rPr lang="en-GB" sz="2800" b="1" dirty="0"/>
              <a:t>Hein Imberechts</a:t>
            </a:r>
            <a:r>
              <a:rPr lang="en-GB" sz="2800" dirty="0"/>
              <a:t>, Chair CWG AHW &amp;</a:t>
            </a:r>
          </a:p>
          <a:p>
            <a:r>
              <a:rPr lang="en-GB" sz="2800" b="1" dirty="0"/>
              <a:t>Jean-Charles Cavitte</a:t>
            </a:r>
            <a:r>
              <a:rPr lang="en-GB" sz="2800" dirty="0"/>
              <a:t>, Research Policy Officer, DG-AGRI</a:t>
            </a:r>
          </a:p>
          <a:p>
            <a:r>
              <a:rPr lang="en-GB" i="1" dirty="0"/>
              <a:t>TC 25</a:t>
            </a:r>
            <a:r>
              <a:rPr lang="en-GB" i="1" baseline="30000" dirty="0"/>
              <a:t>th</a:t>
            </a:r>
            <a:r>
              <a:rPr lang="en-GB" i="1" dirty="0"/>
              <a:t> of October 2021</a:t>
            </a:r>
            <a:endParaRPr lang="en-GB" dirty="0"/>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91" y="297571"/>
            <a:ext cx="4316857" cy="1264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87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60945"/>
            <a:ext cx="10710649" cy="4776060"/>
          </a:xfrm>
        </p:spPr>
        <p:txBody>
          <a:bodyPr/>
          <a:lstStyle/>
          <a:p>
            <a:pPr>
              <a:buClr>
                <a:schemeClr val="accent2"/>
              </a:buClr>
            </a:pPr>
            <a:r>
              <a:rPr lang="en-US" dirty="0"/>
              <a:t>Any direct expenditure of a partner in the consortium (</a:t>
            </a:r>
            <a:r>
              <a:rPr lang="en-US" b="1" dirty="0"/>
              <a:t>other than providing financial support to third parties</a:t>
            </a:r>
            <a:r>
              <a:rPr lang="en-US" dirty="0"/>
              <a:t>) for activities of the partnership are, in principle, in-kind contributions</a:t>
            </a:r>
          </a:p>
          <a:p>
            <a:pPr>
              <a:buClr>
                <a:schemeClr val="accent2"/>
              </a:buClr>
            </a:pPr>
            <a:r>
              <a:rPr lang="en-US" dirty="0"/>
              <a:t>The </a:t>
            </a:r>
            <a:r>
              <a:rPr lang="en-US" b="1" dirty="0"/>
              <a:t>coordination and management </a:t>
            </a:r>
            <a:r>
              <a:rPr lang="en-US" dirty="0"/>
              <a:t>of a partnership could be an example of such an activity</a:t>
            </a:r>
          </a:p>
          <a:p>
            <a:pPr>
              <a:buClr>
                <a:schemeClr val="accent2"/>
              </a:buClr>
            </a:pPr>
            <a:r>
              <a:rPr lang="en-US" dirty="0"/>
              <a:t>If the </a:t>
            </a:r>
            <a:r>
              <a:rPr lang="en-US" b="1" dirty="0"/>
              <a:t>partners perform R&amp;D themselves</a:t>
            </a:r>
            <a:r>
              <a:rPr lang="en-US" dirty="0"/>
              <a:t>, the man-hours are an in-kind contribution</a:t>
            </a:r>
          </a:p>
          <a:p>
            <a:pPr>
              <a:buClr>
                <a:schemeClr val="accent2"/>
              </a:buClr>
            </a:pPr>
            <a:r>
              <a:rPr lang="en-US" b="1" dirty="0"/>
              <a:t>Institutional funding of research performing </a:t>
            </a:r>
            <a:r>
              <a:rPr lang="en-US" dirty="0"/>
              <a:t>or governmental </a:t>
            </a:r>
            <a:r>
              <a:rPr lang="en-US" b="1" dirty="0" err="1"/>
              <a:t>organisations</a:t>
            </a:r>
            <a:r>
              <a:rPr lang="en-US" dirty="0"/>
              <a:t>, if they are implementing R&amp;I activities in the partnership, can also qualify as in-kind contribution</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4" name="Title 3"/>
          <p:cNvSpPr>
            <a:spLocks noGrp="1"/>
          </p:cNvSpPr>
          <p:nvPr>
            <p:ph type="title"/>
          </p:nvPr>
        </p:nvSpPr>
        <p:spPr>
          <a:xfrm>
            <a:off x="1033249" y="311966"/>
            <a:ext cx="10515600" cy="782357"/>
          </a:xfrm>
        </p:spPr>
        <p:txBody>
          <a:bodyPr/>
          <a:lstStyle/>
          <a:p>
            <a:r>
              <a:rPr lang="en-US" sz="3600" b="1" dirty="0">
                <a:solidFill>
                  <a:srgbClr val="548235"/>
                </a:solidFill>
                <a:latin typeface="Verdana" panose="020B0604030504040204" pitchFamily="34" charset="0"/>
                <a:ea typeface="Verdana" panose="020B0604030504040204" pitchFamily="34" charset="0"/>
              </a:rPr>
              <a:t>In-Kind Contributions </a:t>
            </a:r>
            <a:endParaRPr lang="en-IE" sz="3600" b="1" dirty="0">
              <a:solidFill>
                <a:srgbClr val="54823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540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8582"/>
            <a:ext cx="10905699" cy="3793249"/>
          </a:xfrm>
        </p:spPr>
        <p:txBody>
          <a:bodyPr/>
          <a:lstStyle/>
          <a:p>
            <a:pPr marL="0" indent="0">
              <a:buClr>
                <a:schemeClr val="accent2"/>
              </a:buClr>
              <a:buNone/>
            </a:pPr>
            <a:r>
              <a:rPr lang="en-US" sz="1600" dirty="0"/>
              <a:t>In case </a:t>
            </a:r>
            <a:r>
              <a:rPr lang="en-US" sz="1600" b="1" dirty="0"/>
              <a:t>a direct beneficiary </a:t>
            </a:r>
            <a:r>
              <a:rPr lang="en-US" sz="1600" dirty="0"/>
              <a:t>to the signed co-funded Grant Agreement </a:t>
            </a:r>
            <a:r>
              <a:rPr lang="en-US" sz="1600" b="1" dirty="0"/>
              <a:t>also applies to the calls (to third parties) </a:t>
            </a:r>
            <a:r>
              <a:rPr lang="en-US" sz="1600" b="1" dirty="0" err="1"/>
              <a:t>organised</a:t>
            </a:r>
            <a:r>
              <a:rPr lang="en-US" sz="1600" b="1" dirty="0"/>
              <a:t> by the partnership</a:t>
            </a:r>
            <a:r>
              <a:rPr lang="en-US" sz="1600" dirty="0"/>
              <a:t> (i.e. a beneficiary is both research funder and research performer ):</a:t>
            </a:r>
          </a:p>
          <a:p>
            <a:pPr marL="0" indent="0">
              <a:buClr>
                <a:schemeClr val="accent2"/>
              </a:buClr>
              <a:buNone/>
            </a:pPr>
            <a:r>
              <a:rPr lang="en-US" sz="1600" dirty="0"/>
              <a:t>Then, the consortium should implement all points below:</a:t>
            </a:r>
          </a:p>
          <a:p>
            <a:pPr>
              <a:buClr>
                <a:schemeClr val="accent2"/>
              </a:buClr>
            </a:pPr>
            <a:r>
              <a:rPr lang="en-US" sz="1600" dirty="0"/>
              <a:t>The consortium should </a:t>
            </a:r>
            <a:r>
              <a:rPr lang="en-US" sz="1600" b="1" dirty="0"/>
              <a:t>identify the beneficiaries </a:t>
            </a:r>
            <a:r>
              <a:rPr lang="en-US" sz="1600" dirty="0"/>
              <a:t>which might apply for funding under the co-funded call for proposals</a:t>
            </a:r>
          </a:p>
          <a:p>
            <a:pPr>
              <a:buClr>
                <a:schemeClr val="accent2"/>
              </a:buClr>
            </a:pPr>
            <a:r>
              <a:rPr lang="en-US" sz="1600" dirty="0"/>
              <a:t>The consortium should explain the </a:t>
            </a:r>
            <a:r>
              <a:rPr lang="en-US" sz="1600" b="1" dirty="0"/>
              <a:t>measures</a:t>
            </a:r>
            <a:r>
              <a:rPr lang="en-US" sz="1600" dirty="0"/>
              <a:t> taken or to introduce additional measures </a:t>
            </a:r>
            <a:r>
              <a:rPr lang="en-US" sz="1600" b="1" dirty="0"/>
              <a:t>to mitigate the risk of</a:t>
            </a:r>
            <a:r>
              <a:rPr lang="en-US" sz="1600" dirty="0"/>
              <a:t>, perception of, or de facto </a:t>
            </a:r>
            <a:r>
              <a:rPr lang="en-US" sz="1600" b="1" dirty="0"/>
              <a:t>conflict of interest</a:t>
            </a:r>
            <a:r>
              <a:rPr lang="en-US" sz="1600" dirty="0"/>
              <a:t> or unequal treatment of applicants</a:t>
            </a:r>
          </a:p>
          <a:p>
            <a:pPr>
              <a:buClr>
                <a:schemeClr val="accent2"/>
              </a:buClr>
            </a:pPr>
            <a:r>
              <a:rPr lang="en-US" sz="1600" dirty="0"/>
              <a:t>The consortium should reflect all these measures fully in their description of activities for the preparation and implementation of the co-funded call as well as in relation to the monitoring of the trans-national projects</a:t>
            </a:r>
          </a:p>
          <a:p>
            <a:pPr>
              <a:buClr>
                <a:schemeClr val="accent2"/>
              </a:buClr>
            </a:pPr>
            <a:r>
              <a:rPr lang="en-US" sz="1600" dirty="0"/>
              <a:t>These measures should be implemented by </a:t>
            </a:r>
            <a:r>
              <a:rPr lang="en-US" sz="1600" b="1" dirty="0"/>
              <a:t>demonstrating that information is kept non-accessible </a:t>
            </a:r>
            <a:r>
              <a:rPr lang="en-US" sz="1600" dirty="0"/>
              <a:t>to other members of the consortium (or the departments concerned, in case a beneficiary is both research funder and research performer) that might apply to the co-funded call</a:t>
            </a:r>
          </a:p>
          <a:p>
            <a:pPr>
              <a:buClr>
                <a:schemeClr val="accent2"/>
              </a:buClr>
            </a:pPr>
            <a:r>
              <a:rPr lang="en-US" sz="1600" dirty="0"/>
              <a:t>These measures should include a </a:t>
            </a:r>
            <a:r>
              <a:rPr lang="en-US" sz="1600" b="1" dirty="0"/>
              <a:t>procedure</a:t>
            </a:r>
            <a:r>
              <a:rPr lang="en-US" sz="1600" dirty="0"/>
              <a:t>, which ensures the independent and fair treatment of complaints related to the call, in particular </a:t>
            </a:r>
            <a:r>
              <a:rPr lang="en-US" sz="1600" b="1" dirty="0"/>
              <a:t>for complaints </a:t>
            </a:r>
            <a:r>
              <a:rPr lang="en-US" sz="1600" dirty="0"/>
              <a:t>relating to unequal treatment of applicants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4" name="Title 3"/>
          <p:cNvSpPr>
            <a:spLocks noGrp="1"/>
          </p:cNvSpPr>
          <p:nvPr>
            <p:ph type="title"/>
          </p:nvPr>
        </p:nvSpPr>
        <p:spPr>
          <a:xfrm>
            <a:off x="1033249" y="333231"/>
            <a:ext cx="10515600" cy="782357"/>
          </a:xfrm>
        </p:spPr>
        <p:txBody>
          <a:bodyPr/>
          <a:lstStyle/>
          <a:p>
            <a:r>
              <a:rPr lang="en-US" sz="2800" b="1" dirty="0">
                <a:solidFill>
                  <a:srgbClr val="548235"/>
                </a:solidFill>
                <a:latin typeface="Verdana" panose="020B0604030504040204" pitchFamily="34" charset="0"/>
                <a:ea typeface="Verdana" panose="020B0604030504040204" pitchFamily="34" charset="0"/>
              </a:rPr>
              <a:t>Beneficiaries which are receiving financial support to third party – Conflict of interest avoidance</a:t>
            </a:r>
            <a:endParaRPr lang="en-IE" sz="2800" b="1" dirty="0">
              <a:solidFill>
                <a:srgbClr val="54823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5188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373428" y="422834"/>
            <a:ext cx="11639412" cy="586768"/>
          </a:xfrm>
          <a:prstGeom prst="rect">
            <a:avLst/>
          </a:prstGeom>
          <a:noFill/>
          <a:ln>
            <a:noFill/>
          </a:ln>
        </p:spPr>
        <p:txBody>
          <a:bodyPr spcFirstLastPara="1" wrap="square" lIns="68569" tIns="34275" rIns="68569" bIns="0" anchor="b" anchorCtr="0">
            <a:noAutofit/>
          </a:bodyPr>
          <a:lstStyle/>
          <a:p>
            <a:pPr algn="r">
              <a:buClr>
                <a:srgbClr val="8B1064"/>
              </a:buClr>
              <a:buSzPts val="3200"/>
            </a:pPr>
            <a:r>
              <a:rPr lang="de-DE" sz="2800" b="1" dirty="0">
                <a:solidFill>
                  <a:srgbClr val="548235"/>
                </a:solidFill>
                <a:latin typeface="Verdana" panose="020B0604030504040204" pitchFamily="34" charset="0"/>
                <a:ea typeface="Verdana" panose="020B0604030504040204" pitchFamily="34" charset="0"/>
              </a:rPr>
              <a:t>Timeline </a:t>
            </a:r>
            <a:r>
              <a:rPr lang="de-DE" sz="2800" b="1" dirty="0" err="1">
                <a:solidFill>
                  <a:srgbClr val="548235"/>
                </a:solidFill>
                <a:latin typeface="Verdana" panose="020B0604030504040204" pitchFamily="34" charset="0"/>
                <a:ea typeface="Verdana" panose="020B0604030504040204" pitchFamily="34" charset="0"/>
              </a:rPr>
              <a:t>CoF</a:t>
            </a:r>
            <a:r>
              <a:rPr lang="de-DE" sz="2800" b="1" dirty="0">
                <a:solidFill>
                  <a:srgbClr val="548235"/>
                </a:solidFill>
                <a:latin typeface="Verdana" panose="020B0604030504040204" pitchFamily="34" charset="0"/>
                <a:ea typeface="Verdana" panose="020B0604030504040204" pitchFamily="34" charset="0"/>
              </a:rPr>
              <a:t> </a:t>
            </a:r>
            <a:r>
              <a:rPr lang="de-DE" sz="2800" b="1" dirty="0" err="1">
                <a:solidFill>
                  <a:srgbClr val="548235"/>
                </a:solidFill>
                <a:latin typeface="Verdana" panose="020B0604030504040204" pitchFamily="34" charset="0"/>
                <a:ea typeface="Verdana" panose="020B0604030504040204" pitchFamily="34" charset="0"/>
              </a:rPr>
              <a:t>partnerships</a:t>
            </a:r>
            <a:r>
              <a:rPr lang="de-DE" sz="2800" b="1" dirty="0">
                <a:solidFill>
                  <a:srgbClr val="548235"/>
                </a:solidFill>
                <a:latin typeface="Verdana" panose="020B0604030504040204" pitchFamily="34" charset="0"/>
                <a:ea typeface="Verdana" panose="020B0604030504040204" pitchFamily="34" charset="0"/>
              </a:rPr>
              <a:t> </a:t>
            </a:r>
            <a:r>
              <a:rPr lang="de-DE" sz="2800" b="1" err="1">
                <a:solidFill>
                  <a:srgbClr val="548235"/>
                </a:solidFill>
                <a:latin typeface="Verdana" panose="020B0604030504040204" pitchFamily="34" charset="0"/>
                <a:ea typeface="Verdana" panose="020B0604030504040204" pitchFamily="34" charset="0"/>
              </a:rPr>
              <a:t>preparation</a:t>
            </a:r>
            <a:r>
              <a:rPr lang="de-DE" sz="2800" b="1">
                <a:solidFill>
                  <a:srgbClr val="548235"/>
                </a:solidFill>
                <a:latin typeface="Verdana" panose="020B0604030504040204" pitchFamily="34" charset="0"/>
                <a:ea typeface="Verdana" panose="020B0604030504040204" pitchFamily="34" charset="0"/>
              </a:rPr>
              <a:t> </a:t>
            </a:r>
            <a:br>
              <a:rPr lang="de-DE" sz="2800" b="1" dirty="0">
                <a:solidFill>
                  <a:srgbClr val="548235"/>
                </a:solidFill>
                <a:latin typeface="Verdana" panose="020B0604030504040204" pitchFamily="34" charset="0"/>
                <a:ea typeface="Verdana" panose="020B0604030504040204" pitchFamily="34" charset="0"/>
              </a:rPr>
            </a:br>
            <a:r>
              <a:rPr lang="de-DE" sz="2800" b="1">
                <a:solidFill>
                  <a:srgbClr val="548235"/>
                </a:solidFill>
                <a:latin typeface="Verdana" panose="020B0604030504040204" pitchFamily="34" charset="0"/>
                <a:ea typeface="Verdana" panose="020B0604030504040204" pitchFamily="34" charset="0"/>
              </a:rPr>
              <a:t>for </a:t>
            </a:r>
            <a:r>
              <a:rPr lang="de-DE" sz="2800" b="1" dirty="0">
                <a:solidFill>
                  <a:srgbClr val="548235"/>
                </a:solidFill>
                <a:latin typeface="Verdana" panose="020B0604030504040204" pitchFamily="34" charset="0"/>
                <a:ea typeface="Verdana" panose="020B0604030504040204" pitchFamily="34" charset="0"/>
              </a:rPr>
              <a:t>WP2023-2024  </a:t>
            </a:r>
            <a:endParaRPr sz="2800" b="1" dirty="0">
              <a:solidFill>
                <a:srgbClr val="548235"/>
              </a:solidFill>
              <a:latin typeface="Verdana" panose="020B0604030504040204" pitchFamily="34" charset="0"/>
              <a:ea typeface="Verdana" panose="020B0604030504040204" pitchFamily="34" charset="0"/>
            </a:endParaRPr>
          </a:p>
        </p:txBody>
      </p:sp>
      <p:sp>
        <p:nvSpPr>
          <p:cNvPr id="148" name="Google Shape;148;p19"/>
          <p:cNvSpPr/>
          <p:nvPr/>
        </p:nvSpPr>
        <p:spPr>
          <a:xfrm>
            <a:off x="1239583" y="1009602"/>
            <a:ext cx="4356794" cy="1218424"/>
          </a:xfrm>
          <a:custGeom>
            <a:avLst/>
            <a:gdLst/>
            <a:ahLst/>
            <a:cxnLst/>
            <a:rect l="l" t="t" r="r" b="b"/>
            <a:pathLst>
              <a:path w="10181621" h="1482291" extrusionOk="0">
                <a:moveTo>
                  <a:pt x="0" y="370573"/>
                </a:moveTo>
                <a:lnTo>
                  <a:pt x="9440476" y="370573"/>
                </a:lnTo>
                <a:lnTo>
                  <a:pt x="9440476" y="0"/>
                </a:lnTo>
                <a:lnTo>
                  <a:pt x="10181621" y="741146"/>
                </a:lnTo>
                <a:lnTo>
                  <a:pt x="9440476" y="1482291"/>
                </a:lnTo>
                <a:lnTo>
                  <a:pt x="9440476" y="1111718"/>
                </a:lnTo>
                <a:lnTo>
                  <a:pt x="0" y="1111718"/>
                </a:lnTo>
                <a:lnTo>
                  <a:pt x="0" y="370573"/>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65719" tIns="343650" rIns="468413" bIns="454406" anchor="ctr" anchorCtr="0">
            <a:noAutofit/>
          </a:bodyPr>
          <a:lstStyle/>
          <a:p>
            <a:pPr>
              <a:lnSpc>
                <a:spcPct val="90000"/>
              </a:lnSpc>
            </a:pPr>
            <a:r>
              <a:rPr lang="de-DE" sz="2000">
                <a:solidFill>
                  <a:schemeClr val="lt1"/>
                </a:solidFill>
                <a:latin typeface="Calibri"/>
                <a:ea typeface="Calibri"/>
                <a:cs typeface="Calibri"/>
                <a:sym typeface="Calibri"/>
              </a:rPr>
              <a:t>Partnership proposal</a:t>
            </a:r>
            <a:endParaRPr sz="2000">
              <a:solidFill>
                <a:schemeClr val="lt1"/>
              </a:solidFill>
              <a:latin typeface="Calibri"/>
              <a:ea typeface="Calibri"/>
              <a:cs typeface="Calibri"/>
              <a:sym typeface="Calibri"/>
            </a:endParaRPr>
          </a:p>
        </p:txBody>
      </p:sp>
      <p:sp>
        <p:nvSpPr>
          <p:cNvPr id="149" name="Google Shape;149;p19"/>
          <p:cNvSpPr/>
          <p:nvPr/>
        </p:nvSpPr>
        <p:spPr>
          <a:xfrm>
            <a:off x="1239583" y="1899006"/>
            <a:ext cx="4021369" cy="1330235"/>
          </a:xfrm>
          <a:custGeom>
            <a:avLst/>
            <a:gdLst/>
            <a:ahLst/>
            <a:cxnLst/>
            <a:rect l="l" t="t" r="r" b="b"/>
            <a:pathLst>
              <a:path w="2346863" h="2741791" extrusionOk="0">
                <a:moveTo>
                  <a:pt x="0" y="0"/>
                </a:moveTo>
                <a:lnTo>
                  <a:pt x="2346863" y="0"/>
                </a:lnTo>
                <a:lnTo>
                  <a:pt x="2346863" y="2741791"/>
                </a:lnTo>
                <a:lnTo>
                  <a:pt x="0" y="2741791"/>
                </a:lnTo>
                <a:lnTo>
                  <a:pt x="0" y="0"/>
                </a:lnTo>
                <a:close/>
              </a:path>
            </a:pathLst>
          </a:custGeom>
          <a:solidFill>
            <a:schemeClr val="lt1"/>
          </a:solidFill>
          <a:ln w="12700" cap="flat" cmpd="sng">
            <a:solidFill>
              <a:srgbClr val="599BD5"/>
            </a:solidFill>
            <a:prstDash val="solid"/>
            <a:miter lim="800000"/>
            <a:headEnd type="none" w="sm" len="sm"/>
            <a:tailEnd type="none" w="sm" len="sm"/>
          </a:ln>
        </p:spPr>
        <p:txBody>
          <a:bodyPr spcFirstLastPara="1" wrap="square" lIns="65719" tIns="65719" rIns="65719" bIns="65719" anchor="t" anchorCtr="0">
            <a:noAutofit/>
          </a:bodyPr>
          <a:lstStyle/>
          <a:p>
            <a:pPr>
              <a:lnSpc>
                <a:spcPct val="90000"/>
              </a:lnSpc>
            </a:pPr>
            <a:r>
              <a:rPr lang="de-DE" dirty="0" err="1">
                <a:solidFill>
                  <a:schemeClr val="dk1"/>
                </a:solidFill>
                <a:latin typeface="Calibri"/>
                <a:ea typeface="Calibri"/>
                <a:cs typeface="Calibri"/>
                <a:sym typeface="Calibri"/>
              </a:rPr>
              <a:t>Draft</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by</a:t>
            </a:r>
            <a:r>
              <a:rPr lang="de-DE" dirty="0">
                <a:solidFill>
                  <a:schemeClr val="dk1"/>
                </a:solidFill>
                <a:latin typeface="Calibri"/>
                <a:ea typeface="Calibri"/>
                <a:cs typeface="Calibri"/>
                <a:sym typeface="Calibri"/>
              </a:rPr>
              <a:t> end </a:t>
            </a:r>
            <a:r>
              <a:rPr lang="de-DE" dirty="0" err="1">
                <a:solidFill>
                  <a:schemeClr val="dk1"/>
                </a:solidFill>
                <a:latin typeface="Calibri"/>
                <a:ea typeface="Calibri"/>
                <a:cs typeface="Calibri"/>
                <a:sym typeface="Calibri"/>
              </a:rPr>
              <a:t>Dec</a:t>
            </a:r>
            <a:r>
              <a:rPr lang="de-DE" dirty="0">
                <a:solidFill>
                  <a:schemeClr val="dk1"/>
                </a:solidFill>
                <a:latin typeface="Calibri"/>
                <a:ea typeface="Calibri"/>
                <a:cs typeface="Calibri"/>
                <a:sym typeface="Calibri"/>
              </a:rPr>
              <a:t> 2021 -&gt; RTD </a:t>
            </a:r>
            <a:r>
              <a:rPr lang="de-DE" dirty="0" err="1">
                <a:solidFill>
                  <a:schemeClr val="dk1"/>
                </a:solidFill>
                <a:latin typeface="Calibri"/>
                <a:ea typeface="Calibri"/>
                <a:cs typeface="Calibri"/>
                <a:sym typeface="Calibri"/>
              </a:rPr>
              <a:t>review</a:t>
            </a:r>
            <a:endParaRPr dirty="0">
              <a:solidFill>
                <a:schemeClr val="dk1"/>
              </a:solidFill>
              <a:latin typeface="Calibri"/>
              <a:ea typeface="Calibri"/>
              <a:cs typeface="Calibri"/>
              <a:sym typeface="Calibri"/>
            </a:endParaRPr>
          </a:p>
          <a:p>
            <a:pPr>
              <a:lnSpc>
                <a:spcPct val="90000"/>
              </a:lnSpc>
              <a:spcBef>
                <a:spcPts val="525"/>
              </a:spcBef>
            </a:pPr>
            <a:r>
              <a:rPr lang="de-DE" dirty="0" err="1">
                <a:solidFill>
                  <a:schemeClr val="dk1"/>
                </a:solidFill>
                <a:latin typeface="Calibri"/>
                <a:ea typeface="Calibri"/>
                <a:cs typeface="Calibri"/>
                <a:sym typeface="Calibri"/>
              </a:rPr>
              <a:t>Approved</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version</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January</a:t>
            </a:r>
            <a:r>
              <a:rPr lang="de-DE" dirty="0">
                <a:solidFill>
                  <a:schemeClr val="dk1"/>
                </a:solidFill>
                <a:latin typeface="Calibri"/>
                <a:ea typeface="Calibri"/>
                <a:cs typeface="Calibri"/>
                <a:sym typeface="Calibri"/>
              </a:rPr>
              <a:t> 2022</a:t>
            </a:r>
          </a:p>
          <a:p>
            <a:pPr>
              <a:lnSpc>
                <a:spcPct val="90000"/>
              </a:lnSpc>
              <a:spcBef>
                <a:spcPts val="525"/>
              </a:spcBef>
            </a:pPr>
            <a:r>
              <a:rPr lang="de-DE" dirty="0" err="1">
                <a:solidFill>
                  <a:schemeClr val="dk1"/>
                </a:solidFill>
                <a:latin typeface="Calibri"/>
                <a:ea typeface="Calibri"/>
                <a:cs typeface="Calibri"/>
                <a:sym typeface="Calibri"/>
              </a:rPr>
              <a:t>Commitment</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letters</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sent</a:t>
            </a:r>
            <a:r>
              <a:rPr lang="de-DE" dirty="0">
                <a:solidFill>
                  <a:schemeClr val="dk1"/>
                </a:solidFill>
                <a:latin typeface="Calibri"/>
                <a:ea typeface="Calibri"/>
                <a:cs typeface="Calibri"/>
                <a:sym typeface="Calibri"/>
              </a:rPr>
              <a:t> Jan/Feb 2022</a:t>
            </a:r>
            <a:endParaRPr dirty="0">
              <a:solidFill>
                <a:schemeClr val="dk1"/>
              </a:solidFill>
              <a:latin typeface="Calibri"/>
              <a:ea typeface="Calibri"/>
              <a:cs typeface="Calibri"/>
              <a:sym typeface="Calibri"/>
            </a:endParaRPr>
          </a:p>
        </p:txBody>
      </p:sp>
      <p:sp>
        <p:nvSpPr>
          <p:cNvPr id="150" name="Google Shape;150;p19"/>
          <p:cNvSpPr/>
          <p:nvPr/>
        </p:nvSpPr>
        <p:spPr>
          <a:xfrm>
            <a:off x="2153714" y="2592301"/>
            <a:ext cx="4628775" cy="1069467"/>
          </a:xfrm>
          <a:custGeom>
            <a:avLst/>
            <a:gdLst/>
            <a:ahLst/>
            <a:cxnLst/>
            <a:rect l="l" t="t" r="r" b="b"/>
            <a:pathLst>
              <a:path w="7834757" h="1482291" extrusionOk="0">
                <a:moveTo>
                  <a:pt x="0" y="370573"/>
                </a:moveTo>
                <a:lnTo>
                  <a:pt x="7093612" y="370573"/>
                </a:lnTo>
                <a:lnTo>
                  <a:pt x="7093612" y="0"/>
                </a:lnTo>
                <a:lnTo>
                  <a:pt x="7834757" y="741146"/>
                </a:lnTo>
                <a:lnTo>
                  <a:pt x="7093612" y="1482291"/>
                </a:lnTo>
                <a:lnTo>
                  <a:pt x="7093612" y="1111718"/>
                </a:lnTo>
                <a:lnTo>
                  <a:pt x="0" y="1111718"/>
                </a:lnTo>
                <a:lnTo>
                  <a:pt x="0" y="370573"/>
                </a:ln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65719" tIns="343650" rIns="468413" bIns="454406" anchor="ctr" anchorCtr="0">
            <a:noAutofit/>
          </a:bodyPr>
          <a:lstStyle/>
          <a:p>
            <a:pPr>
              <a:lnSpc>
                <a:spcPct val="90000"/>
              </a:lnSpc>
            </a:pPr>
            <a:r>
              <a:rPr lang="de-DE" sz="2000">
                <a:solidFill>
                  <a:schemeClr val="lt1"/>
                </a:solidFill>
                <a:latin typeface="Calibri"/>
                <a:ea typeface="Calibri"/>
                <a:cs typeface="Calibri"/>
                <a:sym typeface="Calibri"/>
              </a:rPr>
              <a:t>SRIA</a:t>
            </a:r>
            <a:endParaRPr sz="2000">
              <a:solidFill>
                <a:schemeClr val="lt1"/>
              </a:solidFill>
              <a:latin typeface="Calibri"/>
              <a:ea typeface="Calibri"/>
              <a:cs typeface="Calibri"/>
              <a:sym typeface="Calibri"/>
            </a:endParaRPr>
          </a:p>
        </p:txBody>
      </p:sp>
      <p:sp>
        <p:nvSpPr>
          <p:cNvPr id="151" name="Google Shape;151;p19"/>
          <p:cNvSpPr/>
          <p:nvPr/>
        </p:nvSpPr>
        <p:spPr>
          <a:xfrm>
            <a:off x="2153714" y="3329253"/>
            <a:ext cx="4164434" cy="974330"/>
          </a:xfrm>
          <a:custGeom>
            <a:avLst/>
            <a:gdLst/>
            <a:ahLst/>
            <a:cxnLst/>
            <a:rect l="l" t="t" r="r" b="b"/>
            <a:pathLst>
              <a:path w="2346863" h="2671907" extrusionOk="0">
                <a:moveTo>
                  <a:pt x="0" y="0"/>
                </a:moveTo>
                <a:lnTo>
                  <a:pt x="2346863" y="0"/>
                </a:lnTo>
                <a:lnTo>
                  <a:pt x="2346863" y="2671907"/>
                </a:lnTo>
                <a:lnTo>
                  <a:pt x="0" y="2671907"/>
                </a:lnTo>
                <a:lnTo>
                  <a:pt x="0" y="0"/>
                </a:lnTo>
                <a:close/>
              </a:path>
            </a:pathLst>
          </a:custGeom>
          <a:solidFill>
            <a:schemeClr val="lt1"/>
          </a:solidFill>
          <a:ln w="12700" cap="flat" cmpd="sng">
            <a:solidFill>
              <a:srgbClr val="599BD5"/>
            </a:solidFill>
            <a:prstDash val="solid"/>
            <a:miter lim="800000"/>
            <a:headEnd type="none" w="sm" len="sm"/>
            <a:tailEnd type="none" w="sm" len="sm"/>
          </a:ln>
        </p:spPr>
        <p:txBody>
          <a:bodyPr spcFirstLastPara="1" wrap="square" lIns="65719" tIns="65719" rIns="65719" bIns="65719" anchor="t" anchorCtr="0">
            <a:noAutofit/>
          </a:bodyPr>
          <a:lstStyle/>
          <a:p>
            <a:pPr>
              <a:lnSpc>
                <a:spcPct val="90000"/>
              </a:lnSpc>
            </a:pPr>
            <a:r>
              <a:rPr lang="de-DE" dirty="0">
                <a:solidFill>
                  <a:schemeClr val="dk1"/>
                </a:solidFill>
                <a:latin typeface="Calibri"/>
                <a:ea typeface="Calibri"/>
                <a:cs typeface="Calibri"/>
                <a:sym typeface="Calibri"/>
              </a:rPr>
              <a:t>SRIA </a:t>
            </a:r>
            <a:r>
              <a:rPr lang="de-DE" dirty="0" err="1">
                <a:solidFill>
                  <a:schemeClr val="dk1"/>
                </a:solidFill>
                <a:latin typeface="Calibri"/>
                <a:ea typeface="Calibri"/>
                <a:cs typeface="Calibri"/>
                <a:sym typeface="Calibri"/>
              </a:rPr>
              <a:t>process</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start</a:t>
            </a:r>
            <a:r>
              <a:rPr lang="de-DE" dirty="0">
                <a:solidFill>
                  <a:schemeClr val="dk1"/>
                </a:solidFill>
                <a:latin typeface="Calibri"/>
                <a:ea typeface="Calibri"/>
                <a:cs typeface="Calibri"/>
                <a:sym typeface="Calibri"/>
              </a:rPr>
              <a:t> end 2021 </a:t>
            </a:r>
            <a:endParaRPr dirty="0">
              <a:solidFill>
                <a:schemeClr val="dk1"/>
              </a:solidFill>
              <a:latin typeface="Calibri"/>
              <a:ea typeface="Calibri"/>
              <a:cs typeface="Calibri"/>
              <a:sym typeface="Calibri"/>
            </a:endParaRPr>
          </a:p>
          <a:p>
            <a:pPr>
              <a:lnSpc>
                <a:spcPct val="90000"/>
              </a:lnSpc>
              <a:spcBef>
                <a:spcPts val="525"/>
              </a:spcBef>
            </a:pPr>
            <a:r>
              <a:rPr lang="de-DE" dirty="0">
                <a:solidFill>
                  <a:schemeClr val="dk1"/>
                </a:solidFill>
                <a:latin typeface="Calibri"/>
                <a:ea typeface="Calibri"/>
                <a:cs typeface="Calibri"/>
                <a:sym typeface="Calibri"/>
              </a:rPr>
              <a:t>SRIA </a:t>
            </a:r>
            <a:r>
              <a:rPr lang="de-DE" dirty="0" err="1">
                <a:solidFill>
                  <a:schemeClr val="dk1"/>
                </a:solidFill>
                <a:latin typeface="Calibri"/>
                <a:ea typeface="Calibri"/>
                <a:cs typeface="Calibri"/>
                <a:sym typeface="Calibri"/>
              </a:rPr>
              <a:t>finalised</a:t>
            </a:r>
            <a:r>
              <a:rPr lang="de-DE" dirty="0">
                <a:solidFill>
                  <a:schemeClr val="dk1"/>
                </a:solidFill>
                <a:latin typeface="Calibri"/>
                <a:ea typeface="Calibri"/>
                <a:cs typeface="Calibri"/>
                <a:sym typeface="Calibri"/>
              </a:rPr>
              <a:t> end 2022 </a:t>
            </a:r>
            <a:endParaRPr dirty="0">
              <a:solidFill>
                <a:schemeClr val="dk1"/>
              </a:solidFill>
              <a:latin typeface="Calibri"/>
              <a:ea typeface="Calibri"/>
              <a:cs typeface="Calibri"/>
              <a:sym typeface="Calibri"/>
            </a:endParaRPr>
          </a:p>
        </p:txBody>
      </p:sp>
      <p:sp>
        <p:nvSpPr>
          <p:cNvPr id="152" name="Google Shape;152;p19"/>
          <p:cNvSpPr/>
          <p:nvPr/>
        </p:nvSpPr>
        <p:spPr>
          <a:xfrm>
            <a:off x="2903712" y="3903479"/>
            <a:ext cx="4630383" cy="1332776"/>
          </a:xfrm>
          <a:custGeom>
            <a:avLst/>
            <a:gdLst/>
            <a:ahLst/>
            <a:cxnLst/>
            <a:rect l="l" t="t" r="r" b="b"/>
            <a:pathLst>
              <a:path w="5487893" h="1482291" extrusionOk="0">
                <a:moveTo>
                  <a:pt x="0" y="370573"/>
                </a:moveTo>
                <a:lnTo>
                  <a:pt x="4746748" y="370573"/>
                </a:lnTo>
                <a:lnTo>
                  <a:pt x="4746748" y="0"/>
                </a:lnTo>
                <a:lnTo>
                  <a:pt x="5487893" y="741146"/>
                </a:lnTo>
                <a:lnTo>
                  <a:pt x="4746748" y="1482291"/>
                </a:lnTo>
                <a:lnTo>
                  <a:pt x="4746748" y="1111718"/>
                </a:lnTo>
                <a:lnTo>
                  <a:pt x="0" y="1111718"/>
                </a:lnTo>
                <a:lnTo>
                  <a:pt x="0" y="370573"/>
                </a:lnTo>
                <a:close/>
              </a:path>
            </a:pathLst>
          </a:custGeom>
          <a:solidFill>
            <a:srgbClr val="323F4F"/>
          </a:solidFill>
          <a:ln w="12700" cap="flat" cmpd="sng">
            <a:solidFill>
              <a:schemeClr val="lt1"/>
            </a:solidFill>
            <a:prstDash val="solid"/>
            <a:miter lim="800000"/>
            <a:headEnd type="none" w="sm" len="sm"/>
            <a:tailEnd type="none" w="sm" len="sm"/>
          </a:ln>
        </p:spPr>
        <p:txBody>
          <a:bodyPr spcFirstLastPara="1" wrap="square" lIns="65719" tIns="343650" rIns="468413" bIns="454406" anchor="ctr" anchorCtr="0">
            <a:noAutofit/>
          </a:bodyPr>
          <a:lstStyle/>
          <a:p>
            <a:pPr>
              <a:lnSpc>
                <a:spcPct val="90000"/>
              </a:lnSpc>
            </a:pPr>
            <a:endParaRPr lang="de-DE" dirty="0">
              <a:solidFill>
                <a:schemeClr val="lt1"/>
              </a:solidFill>
              <a:latin typeface="Calibri"/>
              <a:ea typeface="Calibri"/>
              <a:cs typeface="Calibri"/>
              <a:sym typeface="Calibri"/>
            </a:endParaRPr>
          </a:p>
          <a:p>
            <a:pPr>
              <a:lnSpc>
                <a:spcPct val="90000"/>
              </a:lnSpc>
            </a:pPr>
            <a:r>
              <a:rPr lang="de-DE" dirty="0" err="1">
                <a:solidFill>
                  <a:schemeClr val="lt1"/>
                </a:solidFill>
                <a:latin typeface="Calibri"/>
                <a:ea typeface="Calibri"/>
                <a:cs typeface="Calibri"/>
                <a:sym typeface="Calibri"/>
              </a:rPr>
              <a:t>Horizon</a:t>
            </a:r>
            <a:r>
              <a:rPr lang="de-DE" dirty="0">
                <a:solidFill>
                  <a:schemeClr val="lt1"/>
                </a:solidFill>
                <a:latin typeface="Calibri"/>
                <a:ea typeface="Calibri"/>
                <a:cs typeface="Calibri"/>
                <a:sym typeface="Calibri"/>
              </a:rPr>
              <a:t> Europe Work </a:t>
            </a:r>
            <a:r>
              <a:rPr lang="de-DE" dirty="0" err="1">
                <a:solidFill>
                  <a:schemeClr val="lt1"/>
                </a:solidFill>
                <a:latin typeface="Calibri"/>
                <a:ea typeface="Calibri"/>
                <a:cs typeface="Calibri"/>
                <a:sym typeface="Calibri"/>
              </a:rPr>
              <a:t>programme</a:t>
            </a:r>
            <a:r>
              <a:rPr lang="de-DE" dirty="0">
                <a:solidFill>
                  <a:schemeClr val="lt1"/>
                </a:solidFill>
                <a:latin typeface="Calibri"/>
                <a:ea typeface="Calibri"/>
                <a:cs typeface="Calibri"/>
                <a:sym typeface="Calibri"/>
              </a:rPr>
              <a:t> 23-24 </a:t>
            </a:r>
            <a:endParaRPr dirty="0">
              <a:solidFill>
                <a:schemeClr val="lt1"/>
              </a:solidFill>
              <a:latin typeface="Calibri"/>
              <a:ea typeface="Calibri"/>
              <a:cs typeface="Calibri"/>
              <a:sym typeface="Calibri"/>
            </a:endParaRPr>
          </a:p>
        </p:txBody>
      </p:sp>
      <p:sp>
        <p:nvSpPr>
          <p:cNvPr id="153" name="Google Shape;153;p19"/>
          <p:cNvSpPr/>
          <p:nvPr/>
        </p:nvSpPr>
        <p:spPr>
          <a:xfrm>
            <a:off x="2903712" y="4866198"/>
            <a:ext cx="4026420" cy="1505541"/>
          </a:xfrm>
          <a:custGeom>
            <a:avLst/>
            <a:gdLst/>
            <a:ahLst/>
            <a:cxnLst/>
            <a:rect l="l" t="t" r="r" b="b"/>
            <a:pathLst>
              <a:path w="2346863" h="2689772" extrusionOk="0">
                <a:moveTo>
                  <a:pt x="0" y="0"/>
                </a:moveTo>
                <a:lnTo>
                  <a:pt x="2346863" y="0"/>
                </a:lnTo>
                <a:lnTo>
                  <a:pt x="2346863" y="2689772"/>
                </a:lnTo>
                <a:lnTo>
                  <a:pt x="0" y="2689772"/>
                </a:lnTo>
                <a:lnTo>
                  <a:pt x="0" y="0"/>
                </a:lnTo>
                <a:close/>
              </a:path>
            </a:pathLst>
          </a:custGeom>
          <a:solidFill>
            <a:schemeClr val="lt1"/>
          </a:solidFill>
          <a:ln w="12700" cap="flat" cmpd="sng">
            <a:solidFill>
              <a:srgbClr val="599BD5"/>
            </a:solidFill>
            <a:prstDash val="solid"/>
            <a:miter lim="800000"/>
            <a:headEnd type="none" w="sm" len="sm"/>
            <a:tailEnd type="none" w="sm" len="sm"/>
          </a:ln>
        </p:spPr>
        <p:txBody>
          <a:bodyPr spcFirstLastPara="1" wrap="square" lIns="65719" tIns="65719" rIns="65719" bIns="65719" anchor="t" anchorCtr="0">
            <a:noAutofit/>
          </a:bodyPr>
          <a:lstStyle/>
          <a:p>
            <a:pPr>
              <a:lnSpc>
                <a:spcPct val="90000"/>
              </a:lnSpc>
            </a:pPr>
            <a:r>
              <a:rPr lang="de-DE" dirty="0">
                <a:solidFill>
                  <a:schemeClr val="dk1"/>
                </a:solidFill>
                <a:latin typeface="Calibri"/>
                <a:ea typeface="Calibri"/>
                <a:cs typeface="Calibri"/>
                <a:sym typeface="Calibri"/>
              </a:rPr>
              <a:t>First </a:t>
            </a:r>
            <a:r>
              <a:rPr lang="de-DE" dirty="0" err="1">
                <a:solidFill>
                  <a:schemeClr val="dk1"/>
                </a:solidFill>
                <a:latin typeface="Calibri"/>
                <a:ea typeface="Calibri"/>
                <a:cs typeface="Calibri"/>
                <a:sym typeface="Calibri"/>
              </a:rPr>
              <a:t>draft</a:t>
            </a:r>
            <a:r>
              <a:rPr lang="de-DE" dirty="0">
                <a:solidFill>
                  <a:schemeClr val="dk1"/>
                </a:solidFill>
                <a:latin typeface="Calibri"/>
                <a:ea typeface="Calibri"/>
                <a:cs typeface="Calibri"/>
                <a:sym typeface="Calibri"/>
              </a:rPr>
              <a:t> Jan 2022 </a:t>
            </a:r>
          </a:p>
          <a:p>
            <a:pPr>
              <a:lnSpc>
                <a:spcPct val="90000"/>
              </a:lnSpc>
            </a:pPr>
            <a:r>
              <a:rPr lang="de-DE" dirty="0">
                <a:solidFill>
                  <a:schemeClr val="dk1"/>
                </a:solidFill>
                <a:latin typeface="Calibri"/>
                <a:ea typeface="Calibri"/>
                <a:cs typeface="Calibri"/>
                <a:sym typeface="Calibri"/>
              </a:rPr>
              <a:t>ISC </a:t>
            </a:r>
            <a:r>
              <a:rPr lang="de-DE" dirty="0" err="1">
                <a:solidFill>
                  <a:schemeClr val="dk1"/>
                </a:solidFill>
                <a:latin typeface="Calibri"/>
                <a:ea typeface="Calibri"/>
                <a:cs typeface="Calibri"/>
                <a:sym typeface="Calibri"/>
              </a:rPr>
              <a:t>ready</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version</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with</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topics</a:t>
            </a:r>
            <a:r>
              <a:rPr lang="de-DE" dirty="0">
                <a:solidFill>
                  <a:schemeClr val="dk1"/>
                </a:solidFill>
                <a:latin typeface="Calibri"/>
                <a:ea typeface="Calibri"/>
                <a:cs typeface="Calibri"/>
                <a:sym typeface="Calibri"/>
              </a:rPr>
              <a:t> mid-2022</a:t>
            </a:r>
          </a:p>
          <a:p>
            <a:pPr>
              <a:lnSpc>
                <a:spcPct val="90000"/>
              </a:lnSpc>
            </a:pPr>
            <a:r>
              <a:rPr lang="de-DE" dirty="0" err="1">
                <a:solidFill>
                  <a:schemeClr val="dk1"/>
                </a:solidFill>
                <a:latin typeface="Calibri"/>
                <a:ea typeface="Calibri"/>
                <a:cs typeface="Calibri"/>
                <a:sym typeface="Calibri"/>
              </a:rPr>
              <a:t>Publication</a:t>
            </a:r>
            <a:r>
              <a:rPr lang="de-DE" dirty="0">
                <a:solidFill>
                  <a:schemeClr val="dk1"/>
                </a:solidFill>
                <a:latin typeface="Calibri"/>
                <a:ea typeface="Calibri"/>
                <a:cs typeface="Calibri"/>
                <a:sym typeface="Calibri"/>
              </a:rPr>
              <a:t> end 2022/ </a:t>
            </a:r>
            <a:r>
              <a:rPr lang="de-DE" dirty="0" err="1">
                <a:solidFill>
                  <a:schemeClr val="dk1"/>
                </a:solidFill>
                <a:latin typeface="Calibri"/>
                <a:ea typeface="Calibri"/>
                <a:cs typeface="Calibri"/>
                <a:sym typeface="Calibri"/>
              </a:rPr>
              <a:t>beginning</a:t>
            </a:r>
            <a:r>
              <a:rPr lang="de-DE" dirty="0">
                <a:solidFill>
                  <a:schemeClr val="dk1"/>
                </a:solidFill>
                <a:latin typeface="Calibri"/>
                <a:ea typeface="Calibri"/>
                <a:cs typeface="Calibri"/>
                <a:sym typeface="Calibri"/>
              </a:rPr>
              <a:t> 2023  </a:t>
            </a:r>
            <a:endParaRPr dirty="0"/>
          </a:p>
        </p:txBody>
      </p:sp>
      <p:sp>
        <p:nvSpPr>
          <p:cNvPr id="154" name="Google Shape;154;p19"/>
          <p:cNvSpPr/>
          <p:nvPr/>
        </p:nvSpPr>
        <p:spPr>
          <a:xfrm>
            <a:off x="7415734" y="3857163"/>
            <a:ext cx="3248722" cy="1379092"/>
          </a:xfrm>
          <a:custGeom>
            <a:avLst/>
            <a:gdLst/>
            <a:ahLst/>
            <a:cxnLst/>
            <a:rect l="l" t="t" r="r" b="b"/>
            <a:pathLst>
              <a:path w="3141030" h="1482291" extrusionOk="0">
                <a:moveTo>
                  <a:pt x="0" y="370573"/>
                </a:moveTo>
                <a:lnTo>
                  <a:pt x="2399885" y="370573"/>
                </a:lnTo>
                <a:lnTo>
                  <a:pt x="2399885" y="0"/>
                </a:lnTo>
                <a:lnTo>
                  <a:pt x="3141030" y="741146"/>
                </a:lnTo>
                <a:lnTo>
                  <a:pt x="2399885" y="1482291"/>
                </a:lnTo>
                <a:lnTo>
                  <a:pt x="2399885" y="1111718"/>
                </a:lnTo>
                <a:lnTo>
                  <a:pt x="0" y="1111718"/>
                </a:lnTo>
                <a:lnTo>
                  <a:pt x="0" y="370573"/>
                </a:lnTo>
                <a:close/>
              </a:path>
            </a:pathLst>
          </a:custGeom>
          <a:solidFill>
            <a:srgbClr val="00B0F0"/>
          </a:solidFill>
          <a:ln w="12700" cap="flat" cmpd="sng">
            <a:solidFill>
              <a:schemeClr val="lt1"/>
            </a:solidFill>
            <a:prstDash val="solid"/>
            <a:miter lim="800000"/>
            <a:headEnd type="none" w="sm" len="sm"/>
            <a:tailEnd type="none" w="sm" len="sm"/>
          </a:ln>
        </p:spPr>
        <p:txBody>
          <a:bodyPr spcFirstLastPara="1" wrap="square" lIns="65719" tIns="343650" rIns="468413" bIns="454406" anchor="ctr" anchorCtr="0">
            <a:noAutofit/>
          </a:bodyPr>
          <a:lstStyle/>
          <a:p>
            <a:pPr>
              <a:lnSpc>
                <a:spcPct val="90000"/>
              </a:lnSpc>
            </a:pPr>
            <a:r>
              <a:rPr lang="de-DE" sz="2000">
                <a:solidFill>
                  <a:schemeClr val="lt1"/>
                </a:solidFill>
                <a:latin typeface="Calibri"/>
                <a:ea typeface="Calibri"/>
                <a:cs typeface="Calibri"/>
                <a:sym typeface="Calibri"/>
              </a:rPr>
              <a:t>Application &amp; GAP</a:t>
            </a:r>
            <a:endParaRPr sz="2000">
              <a:solidFill>
                <a:schemeClr val="lt1"/>
              </a:solidFill>
              <a:latin typeface="Calibri"/>
              <a:ea typeface="Calibri"/>
              <a:cs typeface="Calibri"/>
              <a:sym typeface="Calibri"/>
            </a:endParaRPr>
          </a:p>
        </p:txBody>
      </p:sp>
      <p:sp>
        <p:nvSpPr>
          <p:cNvPr id="155" name="Google Shape;155;p19"/>
          <p:cNvSpPr/>
          <p:nvPr/>
        </p:nvSpPr>
        <p:spPr>
          <a:xfrm>
            <a:off x="7415734" y="4805520"/>
            <a:ext cx="2472397" cy="1541798"/>
          </a:xfrm>
          <a:custGeom>
            <a:avLst/>
            <a:gdLst/>
            <a:ahLst/>
            <a:cxnLst/>
            <a:rect l="l" t="t" r="r" b="b"/>
            <a:pathLst>
              <a:path w="2368245" h="2721299" extrusionOk="0">
                <a:moveTo>
                  <a:pt x="0" y="0"/>
                </a:moveTo>
                <a:lnTo>
                  <a:pt x="2368245" y="0"/>
                </a:lnTo>
                <a:lnTo>
                  <a:pt x="2368245" y="2721299"/>
                </a:lnTo>
                <a:lnTo>
                  <a:pt x="0" y="2721299"/>
                </a:lnTo>
                <a:lnTo>
                  <a:pt x="0" y="0"/>
                </a:lnTo>
                <a:close/>
              </a:path>
            </a:pathLst>
          </a:custGeom>
          <a:solidFill>
            <a:schemeClr val="lt1"/>
          </a:solidFill>
          <a:ln w="12700" cap="flat" cmpd="sng">
            <a:solidFill>
              <a:srgbClr val="599BD5"/>
            </a:solidFill>
            <a:prstDash val="solid"/>
            <a:miter lim="800000"/>
            <a:headEnd type="none" w="sm" len="sm"/>
            <a:tailEnd type="none" w="sm" len="sm"/>
          </a:ln>
        </p:spPr>
        <p:txBody>
          <a:bodyPr spcFirstLastPara="1" wrap="square" lIns="65719" tIns="65719" rIns="65719" bIns="65719" anchor="t" anchorCtr="0">
            <a:noAutofit/>
          </a:bodyPr>
          <a:lstStyle/>
          <a:p>
            <a:pPr>
              <a:lnSpc>
                <a:spcPct val="90000"/>
              </a:lnSpc>
            </a:pPr>
            <a:r>
              <a:rPr lang="de-DE" dirty="0" err="1">
                <a:solidFill>
                  <a:schemeClr val="dk1"/>
                </a:solidFill>
                <a:latin typeface="Calibri"/>
                <a:ea typeface="Calibri"/>
                <a:cs typeface="Calibri"/>
                <a:sym typeface="Calibri"/>
              </a:rPr>
              <a:t>Application</a:t>
            </a:r>
            <a:r>
              <a:rPr lang="de-DE" dirty="0">
                <a:solidFill>
                  <a:schemeClr val="dk1"/>
                </a:solidFill>
                <a:latin typeface="Calibri"/>
                <a:ea typeface="Calibri"/>
                <a:cs typeface="Calibri"/>
                <a:sym typeface="Calibri"/>
              </a:rPr>
              <a:t> </a:t>
            </a:r>
            <a:r>
              <a:rPr lang="de-DE" dirty="0" err="1">
                <a:solidFill>
                  <a:schemeClr val="dk1"/>
                </a:solidFill>
                <a:latin typeface="Calibri"/>
                <a:ea typeface="Calibri"/>
                <a:cs typeface="Calibri"/>
                <a:sym typeface="Calibri"/>
              </a:rPr>
              <a:t>by</a:t>
            </a:r>
            <a:r>
              <a:rPr lang="de-DE" dirty="0">
                <a:solidFill>
                  <a:schemeClr val="dk1"/>
                </a:solidFill>
                <a:latin typeface="Calibri"/>
                <a:ea typeface="Calibri"/>
                <a:cs typeface="Calibri"/>
                <a:sym typeface="Calibri"/>
              </a:rPr>
              <a:t> .. 2023</a:t>
            </a:r>
            <a:endParaRPr dirty="0"/>
          </a:p>
          <a:p>
            <a:pPr>
              <a:lnSpc>
                <a:spcPct val="90000"/>
              </a:lnSpc>
              <a:spcBef>
                <a:spcPts val="525"/>
              </a:spcBef>
            </a:pPr>
            <a:r>
              <a:rPr lang="de-DE" dirty="0">
                <a:solidFill>
                  <a:schemeClr val="dk1"/>
                </a:solidFill>
                <a:latin typeface="Calibri"/>
                <a:ea typeface="Calibri"/>
                <a:cs typeface="Calibri"/>
                <a:sym typeface="Calibri"/>
              </a:rPr>
              <a:t>Grant </a:t>
            </a:r>
            <a:r>
              <a:rPr lang="de-DE" dirty="0" err="1">
                <a:solidFill>
                  <a:schemeClr val="dk1"/>
                </a:solidFill>
                <a:latin typeface="Calibri"/>
                <a:ea typeface="Calibri"/>
                <a:cs typeface="Calibri"/>
                <a:sym typeface="Calibri"/>
              </a:rPr>
              <a:t>by</a:t>
            </a:r>
            <a:r>
              <a:rPr lang="de-DE" dirty="0">
                <a:solidFill>
                  <a:schemeClr val="dk1"/>
                </a:solidFill>
                <a:latin typeface="Calibri"/>
                <a:ea typeface="Calibri"/>
                <a:cs typeface="Calibri"/>
                <a:sym typeface="Calibri"/>
              </a:rPr>
              <a:t> .. 2023-… 2024: </a:t>
            </a:r>
            <a:r>
              <a:rPr lang="de-DE" i="1" dirty="0">
                <a:solidFill>
                  <a:schemeClr val="dk1"/>
                </a:solidFill>
                <a:latin typeface="Calibri"/>
                <a:ea typeface="Calibri"/>
                <a:cs typeface="Calibri"/>
                <a:sym typeface="Calibri"/>
              </a:rPr>
              <a:t>SRIA </a:t>
            </a:r>
            <a:r>
              <a:rPr lang="de-DE" i="1" dirty="0" err="1">
                <a:solidFill>
                  <a:schemeClr val="dk1"/>
                </a:solidFill>
                <a:latin typeface="Calibri"/>
                <a:ea typeface="Calibri"/>
                <a:cs typeface="Calibri"/>
                <a:sym typeface="Calibri"/>
              </a:rPr>
              <a:t>to</a:t>
            </a:r>
            <a:r>
              <a:rPr lang="de-DE" i="1" dirty="0">
                <a:solidFill>
                  <a:schemeClr val="dk1"/>
                </a:solidFill>
                <a:latin typeface="Calibri"/>
                <a:ea typeface="Calibri"/>
                <a:cs typeface="Calibri"/>
                <a:sym typeface="Calibri"/>
              </a:rPr>
              <a:t> </a:t>
            </a:r>
            <a:r>
              <a:rPr lang="de-DE" i="1" dirty="0" err="1">
                <a:solidFill>
                  <a:schemeClr val="dk1"/>
                </a:solidFill>
                <a:latin typeface="Calibri"/>
                <a:ea typeface="Calibri"/>
                <a:cs typeface="Calibri"/>
                <a:sym typeface="Calibri"/>
              </a:rPr>
              <a:t>be</a:t>
            </a:r>
            <a:r>
              <a:rPr lang="de-DE" i="1" dirty="0">
                <a:solidFill>
                  <a:schemeClr val="dk1"/>
                </a:solidFill>
                <a:latin typeface="Calibri"/>
                <a:ea typeface="Calibri"/>
                <a:cs typeface="Calibri"/>
                <a:sym typeface="Calibri"/>
              </a:rPr>
              <a:t> </a:t>
            </a:r>
            <a:r>
              <a:rPr lang="de-DE" i="1" dirty="0" err="1">
                <a:solidFill>
                  <a:schemeClr val="dk1"/>
                </a:solidFill>
                <a:latin typeface="Calibri"/>
                <a:ea typeface="Calibri"/>
                <a:cs typeface="Calibri"/>
                <a:sym typeface="Calibri"/>
              </a:rPr>
              <a:t>adopted</a:t>
            </a:r>
            <a:r>
              <a:rPr lang="de-DE" i="1" dirty="0">
                <a:solidFill>
                  <a:schemeClr val="dk1"/>
                </a:solidFill>
                <a:latin typeface="Calibri"/>
                <a:ea typeface="Calibri"/>
                <a:cs typeface="Calibri"/>
                <a:sym typeface="Calibri"/>
              </a:rPr>
              <a:t> </a:t>
            </a:r>
            <a:r>
              <a:rPr lang="de-DE" i="1" dirty="0" err="1">
                <a:solidFill>
                  <a:schemeClr val="dk1"/>
                </a:solidFill>
                <a:latin typeface="Calibri"/>
                <a:ea typeface="Calibri"/>
                <a:cs typeface="Calibri"/>
                <a:sym typeface="Calibri"/>
              </a:rPr>
              <a:t>by</a:t>
            </a:r>
            <a:r>
              <a:rPr lang="de-DE" i="1" dirty="0">
                <a:solidFill>
                  <a:schemeClr val="dk1"/>
                </a:solidFill>
                <a:latin typeface="Calibri"/>
                <a:ea typeface="Calibri"/>
                <a:cs typeface="Calibri"/>
                <a:sym typeface="Calibri"/>
              </a:rPr>
              <a:t> </a:t>
            </a:r>
            <a:r>
              <a:rPr lang="de-DE" i="1" dirty="0" err="1">
                <a:solidFill>
                  <a:schemeClr val="dk1"/>
                </a:solidFill>
                <a:latin typeface="Calibri"/>
                <a:ea typeface="Calibri"/>
                <a:cs typeface="Calibri"/>
                <a:sym typeface="Calibri"/>
              </a:rPr>
              <a:t>partnership</a:t>
            </a:r>
            <a:r>
              <a:rPr lang="de-DE" i="1" dirty="0">
                <a:solidFill>
                  <a:schemeClr val="dk1"/>
                </a:solidFill>
                <a:latin typeface="Calibri"/>
                <a:ea typeface="Calibri"/>
                <a:cs typeface="Calibri"/>
                <a:sym typeface="Calibri"/>
              </a:rPr>
              <a:t> </a:t>
            </a:r>
            <a:endParaRPr i="1" dirty="0">
              <a:solidFill>
                <a:schemeClr val="dk1"/>
              </a:solidFill>
              <a:latin typeface="Calibri"/>
              <a:ea typeface="Calibri"/>
              <a:cs typeface="Calibri"/>
              <a:sym typeface="Calibri"/>
            </a:endParaRPr>
          </a:p>
        </p:txBody>
      </p:sp>
      <p:sp>
        <p:nvSpPr>
          <p:cNvPr id="160" name="Google Shape;160;p19"/>
          <p:cNvSpPr/>
          <p:nvPr/>
        </p:nvSpPr>
        <p:spPr>
          <a:xfrm rot="-1146921">
            <a:off x="6870957" y="2091882"/>
            <a:ext cx="2735116" cy="1000839"/>
          </a:xfrm>
          <a:prstGeom prst="rect">
            <a:avLst/>
          </a:prstGeom>
          <a:noFill/>
          <a:ln>
            <a:noFill/>
          </a:ln>
        </p:spPr>
        <p:txBody>
          <a:bodyPr spcFirstLastPara="1" wrap="square" lIns="68569" tIns="34275" rIns="68569" bIns="34275" anchor="t" anchorCtr="0">
            <a:noAutofit/>
          </a:bodyPr>
          <a:lstStyle/>
          <a:p>
            <a:pPr algn="ctr"/>
            <a:endParaRPr sz="4800" dirty="0">
              <a:solidFill>
                <a:srgbClr val="F7CAAC"/>
              </a:solidFill>
              <a:latin typeface="Calibri"/>
              <a:ea typeface="Calibri"/>
              <a:cs typeface="Calibri"/>
              <a:sym typeface="Calibri"/>
            </a:endParaRPr>
          </a:p>
        </p:txBody>
      </p:sp>
    </p:spTree>
    <p:extLst>
      <p:ext uri="{BB962C8B-B14F-4D97-AF65-F5344CB8AC3E}">
        <p14:creationId xmlns:p14="http://schemas.microsoft.com/office/powerpoint/2010/main" val="206190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95"/>
            <a:ext cx="11353800" cy="1260000"/>
          </a:xfrm>
        </p:spPr>
        <p:txBody>
          <a:bodyPr/>
          <a:lstStyle/>
          <a:p>
            <a:r>
              <a:rPr lang="en-GB" dirty="0"/>
              <a:t>Working Groups covering both AH &amp; AW</a:t>
            </a:r>
          </a:p>
        </p:txBody>
      </p:sp>
      <p:sp>
        <p:nvSpPr>
          <p:cNvPr id="3" name="Content Placeholder 2"/>
          <p:cNvSpPr>
            <a:spLocks noGrp="1"/>
          </p:cNvSpPr>
          <p:nvPr>
            <p:ph idx="1"/>
          </p:nvPr>
        </p:nvSpPr>
        <p:spPr>
          <a:xfrm>
            <a:off x="838200" y="1314495"/>
            <a:ext cx="11240069" cy="5237563"/>
          </a:xfrm>
        </p:spPr>
        <p:txBody>
          <a:bodyPr>
            <a:noAutofit/>
          </a:bodyPr>
          <a:lstStyle/>
          <a:p>
            <a:r>
              <a:rPr lang="en-GB" dirty="0"/>
              <a:t>WG </a:t>
            </a:r>
            <a:r>
              <a:rPr lang="en-GB" b="1" dirty="0">
                <a:solidFill>
                  <a:schemeClr val="accent6">
                    <a:lumMod val="75000"/>
                  </a:schemeClr>
                </a:solidFill>
              </a:rPr>
              <a:t>Surveillance</a:t>
            </a:r>
            <a:r>
              <a:rPr lang="en-GB" dirty="0"/>
              <a:t>: Y Van der </a:t>
            </a:r>
            <a:r>
              <a:rPr lang="en-GB" dirty="0" err="1"/>
              <a:t>Stede</a:t>
            </a:r>
            <a:r>
              <a:rPr lang="en-GB" dirty="0"/>
              <a:t> (EFSA) and W van der Poel (EPIZONE)</a:t>
            </a:r>
          </a:p>
          <a:p>
            <a:r>
              <a:rPr lang="en-GB" dirty="0"/>
              <a:t>WG </a:t>
            </a:r>
            <a:r>
              <a:rPr lang="en-GB" b="1" dirty="0">
                <a:solidFill>
                  <a:schemeClr val="accent6">
                    <a:lumMod val="75000"/>
                  </a:schemeClr>
                </a:solidFill>
              </a:rPr>
              <a:t>Diagnostics</a:t>
            </a:r>
            <a:r>
              <a:rPr lang="en-GB" dirty="0"/>
              <a:t>: P Jokelainen (OHEJP) and M Beer (CWG)</a:t>
            </a:r>
          </a:p>
          <a:p>
            <a:r>
              <a:rPr lang="en-GB" dirty="0"/>
              <a:t>WG </a:t>
            </a:r>
            <a:r>
              <a:rPr lang="en-GB" b="1" dirty="0">
                <a:solidFill>
                  <a:schemeClr val="accent6">
                    <a:lumMod val="75000"/>
                  </a:schemeClr>
                </a:solidFill>
              </a:rPr>
              <a:t>Farming Practices</a:t>
            </a:r>
            <a:r>
              <a:rPr lang="en-GB" dirty="0"/>
              <a:t>: K Möller (ICRAD, farming) and V Michel (Animal Welfare)</a:t>
            </a:r>
          </a:p>
          <a:p>
            <a:r>
              <a:rPr lang="en-GB" dirty="0"/>
              <a:t>WG </a:t>
            </a:r>
            <a:r>
              <a:rPr lang="en-GB" b="1" dirty="0">
                <a:solidFill>
                  <a:schemeClr val="accent6">
                    <a:lumMod val="75000"/>
                  </a:schemeClr>
                </a:solidFill>
              </a:rPr>
              <a:t>Treatment &amp; Vaccines</a:t>
            </a:r>
            <a:r>
              <a:rPr lang="en-GB" dirty="0"/>
              <a:t>: S </a:t>
            </a:r>
            <a:r>
              <a:rPr lang="en-GB" dirty="0" err="1"/>
              <a:t>Arnouts</a:t>
            </a:r>
            <a:r>
              <a:rPr lang="en-GB" dirty="0"/>
              <a:t> (Industry perspective) and A Morrow (IRC)</a:t>
            </a:r>
          </a:p>
          <a:p>
            <a:r>
              <a:rPr lang="en-GB" dirty="0"/>
              <a:t>Plus </a:t>
            </a:r>
            <a:r>
              <a:rPr lang="en-GB" b="1" dirty="0">
                <a:solidFill>
                  <a:schemeClr val="accent6">
                    <a:lumMod val="75000"/>
                  </a:schemeClr>
                </a:solidFill>
              </a:rPr>
              <a:t>transversal working groups</a:t>
            </a:r>
          </a:p>
          <a:p>
            <a:pPr lvl="1"/>
            <a:r>
              <a:rPr lang="en-GB" sz="2800" dirty="0"/>
              <a:t>WG </a:t>
            </a:r>
            <a:r>
              <a:rPr lang="en-GB" sz="2800" b="1" dirty="0">
                <a:solidFill>
                  <a:schemeClr val="accent6">
                    <a:lumMod val="75000"/>
                  </a:schemeClr>
                </a:solidFill>
              </a:rPr>
              <a:t>AMR</a:t>
            </a:r>
            <a:r>
              <a:rPr lang="en-GB" sz="2800" dirty="0"/>
              <a:t> (see One Health EJP and JPIAMR): A Käsbohrer and </a:t>
            </a:r>
            <a:br>
              <a:rPr lang="en-GB" sz="2800" dirty="0"/>
            </a:br>
            <a:r>
              <a:rPr lang="en-GB" sz="2800" dirty="0"/>
              <a:t>R La Ragione (OHEJP)</a:t>
            </a:r>
          </a:p>
          <a:p>
            <a:pPr lvl="1"/>
            <a:r>
              <a:rPr lang="en-GB" sz="2800" dirty="0"/>
              <a:t>WG </a:t>
            </a:r>
            <a:r>
              <a:rPr lang="en-GB" sz="2800" b="1" dirty="0">
                <a:solidFill>
                  <a:schemeClr val="accent6">
                    <a:lumMod val="75000"/>
                  </a:schemeClr>
                </a:solidFill>
              </a:rPr>
              <a:t>Fish</a:t>
            </a:r>
            <a:r>
              <a:rPr lang="en-GB" sz="2800" b="1" dirty="0"/>
              <a:t> </a:t>
            </a:r>
            <a:r>
              <a:rPr lang="en-GB" sz="2800" dirty="0"/>
              <a:t>(see SCAR Fish): M Bagni and G </a:t>
            </a:r>
            <a:r>
              <a:rPr lang="en-GB" sz="2800" dirty="0" err="1"/>
              <a:t>Arcangeli</a:t>
            </a:r>
            <a:endParaRPr lang="en-GB" sz="2800" dirty="0"/>
          </a:p>
          <a:p>
            <a:pPr marL="457200" lvl="1" indent="0">
              <a:buNone/>
            </a:pPr>
            <a:r>
              <a:rPr lang="en-GB" sz="2800" dirty="0"/>
              <a:t>The outcomes should become included in the objectives of the other Working Groups</a:t>
            </a:r>
          </a:p>
        </p:txBody>
      </p:sp>
    </p:spTree>
    <p:extLst>
      <p:ext uri="{BB962C8B-B14F-4D97-AF65-F5344CB8AC3E}">
        <p14:creationId xmlns:p14="http://schemas.microsoft.com/office/powerpoint/2010/main" val="388595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095" y="327568"/>
            <a:ext cx="11332905" cy="1260000"/>
          </a:xfrm>
        </p:spPr>
        <p:txBody>
          <a:bodyPr/>
          <a:lstStyle/>
          <a:p>
            <a:r>
              <a:rPr lang="en-US" dirty="0"/>
              <a:t>EU </a:t>
            </a:r>
            <a:r>
              <a:rPr lang="en-US" dirty="0">
                <a:solidFill>
                  <a:srgbClr val="548235"/>
                </a:solidFill>
              </a:rPr>
              <a:t>Partnership</a:t>
            </a:r>
            <a:r>
              <a:rPr lang="en-US" dirty="0"/>
              <a:t> AH&amp;W, approach</a:t>
            </a:r>
            <a:endParaRPr lang="en-GB" dirty="0"/>
          </a:p>
        </p:txBody>
      </p:sp>
      <p:sp>
        <p:nvSpPr>
          <p:cNvPr id="4" name="Right Arrow 3"/>
          <p:cNvSpPr/>
          <p:nvPr/>
        </p:nvSpPr>
        <p:spPr>
          <a:xfrm>
            <a:off x="958649" y="3347883"/>
            <a:ext cx="2880000" cy="1368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Diagnostics</a:t>
            </a:r>
          </a:p>
        </p:txBody>
      </p:sp>
      <p:sp>
        <p:nvSpPr>
          <p:cNvPr id="5" name="Right Arrow 4"/>
          <p:cNvSpPr/>
          <p:nvPr/>
        </p:nvSpPr>
        <p:spPr>
          <a:xfrm>
            <a:off x="4001732" y="3347883"/>
            <a:ext cx="2880000" cy="1368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Farm practices</a:t>
            </a:r>
          </a:p>
        </p:txBody>
      </p:sp>
      <p:sp>
        <p:nvSpPr>
          <p:cNvPr id="6" name="Right Arrow 5"/>
          <p:cNvSpPr/>
          <p:nvPr/>
        </p:nvSpPr>
        <p:spPr>
          <a:xfrm rot="2709252">
            <a:off x="2195416" y="1837221"/>
            <a:ext cx="2880000" cy="136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Surveillance &amp; Data</a:t>
            </a:r>
          </a:p>
        </p:txBody>
      </p:sp>
      <p:sp>
        <p:nvSpPr>
          <p:cNvPr id="7" name="Right Arrow 6"/>
          <p:cNvSpPr/>
          <p:nvPr/>
        </p:nvSpPr>
        <p:spPr>
          <a:xfrm rot="18909252">
            <a:off x="2192538" y="4848333"/>
            <a:ext cx="2880000" cy="13680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Treatments &amp; Vaccines</a:t>
            </a:r>
          </a:p>
        </p:txBody>
      </p:sp>
      <p:sp>
        <p:nvSpPr>
          <p:cNvPr id="8" name="TextBox 7"/>
          <p:cNvSpPr txBox="1"/>
          <p:nvPr/>
        </p:nvSpPr>
        <p:spPr>
          <a:xfrm>
            <a:off x="5222376" y="1749574"/>
            <a:ext cx="6356772"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Knowledge development e.g. pathogens, vectors, immunology, welfare indicators</a:t>
            </a:r>
          </a:p>
          <a:p>
            <a:pPr marL="285750" indent="-285750">
              <a:buFont typeface="Arial" panose="020B0604020202020204" pitchFamily="34" charset="0"/>
              <a:buChar char="•"/>
            </a:pPr>
            <a:r>
              <a:rPr lang="en-GB" sz="2400" dirty="0"/>
              <a:t>New technologies and ‘omics’</a:t>
            </a:r>
          </a:p>
          <a:p>
            <a:pPr marL="285750" indent="-285750">
              <a:buFont typeface="Arial" panose="020B0604020202020204" pitchFamily="34" charset="0"/>
              <a:buChar char="•"/>
            </a:pPr>
            <a:r>
              <a:rPr lang="en-GB" sz="2400" dirty="0"/>
              <a:t>(Big) data, data management &amp; -sharing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Standards</a:t>
            </a:r>
          </a:p>
          <a:p>
            <a:pPr marL="285750" indent="-285750">
              <a:buFont typeface="Arial" panose="020B0604020202020204" pitchFamily="34" charset="0"/>
              <a:buChar char="•"/>
            </a:pPr>
            <a:r>
              <a:rPr lang="en-GB" sz="2400" dirty="0"/>
              <a:t>Good practices on animal health and welfare, biosecurity,</a:t>
            </a:r>
          </a:p>
          <a:p>
            <a:pPr marL="285750" indent="-285750">
              <a:buFont typeface="Arial" panose="020B0604020202020204" pitchFamily="34" charset="0"/>
              <a:buChar char="•"/>
            </a:pPr>
            <a:r>
              <a:rPr lang="en-GB" sz="2400" dirty="0"/>
              <a:t>Wildlife</a:t>
            </a:r>
          </a:p>
          <a:p>
            <a:pPr marL="285750" indent="-285750">
              <a:buFont typeface="Arial" panose="020B0604020202020204" pitchFamily="34" charset="0"/>
              <a:buChar char="•"/>
            </a:pPr>
            <a:r>
              <a:rPr lang="en-GB" sz="2400" dirty="0"/>
              <a:t>Antimicrobial Resistance, e.g. </a:t>
            </a:r>
            <a:r>
              <a:rPr lang="en-GB" sz="2400"/>
              <a:t>ATA</a:t>
            </a:r>
            <a:endParaRPr lang="en-GB" sz="2400" dirty="0"/>
          </a:p>
        </p:txBody>
      </p:sp>
      <p:sp>
        <p:nvSpPr>
          <p:cNvPr id="9" name="Rounded Rectangle 8"/>
          <p:cNvSpPr/>
          <p:nvPr/>
        </p:nvSpPr>
        <p:spPr>
          <a:xfrm>
            <a:off x="7044815" y="3387398"/>
            <a:ext cx="4842385" cy="1288967"/>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en-GB" sz="2000" u="sng" dirty="0">
                <a:solidFill>
                  <a:schemeClr val="bg1"/>
                </a:solidFill>
              </a:rPr>
              <a:t>Aim</a:t>
            </a:r>
            <a:r>
              <a:rPr lang="en-GB" sz="2000" dirty="0">
                <a:solidFill>
                  <a:schemeClr val="bg1"/>
                </a:solidFill>
              </a:rPr>
              <a:t>: </a:t>
            </a:r>
            <a:r>
              <a:rPr lang="en-US" sz="2000" dirty="0">
                <a:solidFill>
                  <a:schemeClr val="bg1"/>
                </a:solidFill>
              </a:rPr>
              <a:t>to build a strong research and innovation framework strengthening Europe’s capacity to raise healthy animals with increased welfare standards</a:t>
            </a:r>
            <a:endParaRPr lang="en-GB" sz="2000" dirty="0">
              <a:solidFill>
                <a:schemeClr val="bg1"/>
              </a:solidFill>
            </a:endParaRPr>
          </a:p>
        </p:txBody>
      </p:sp>
    </p:spTree>
    <p:extLst>
      <p:ext uri="{BB962C8B-B14F-4D97-AF65-F5344CB8AC3E}">
        <p14:creationId xmlns:p14="http://schemas.microsoft.com/office/powerpoint/2010/main" val="10546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has to be done in 2021?</a:t>
            </a:r>
          </a:p>
        </p:txBody>
      </p:sp>
      <p:sp>
        <p:nvSpPr>
          <p:cNvPr id="5" name="Content Placeholder 4"/>
          <p:cNvSpPr>
            <a:spLocks noGrp="1"/>
          </p:cNvSpPr>
          <p:nvPr>
            <p:ph idx="1"/>
          </p:nvPr>
        </p:nvSpPr>
        <p:spPr>
          <a:xfrm>
            <a:off x="838200" y="1460306"/>
            <a:ext cx="11353800" cy="5397694"/>
          </a:xfrm>
        </p:spPr>
        <p:txBody>
          <a:bodyPr>
            <a:normAutofit/>
          </a:bodyPr>
          <a:lstStyle/>
          <a:p>
            <a:r>
              <a:rPr lang="en-GB" sz="2400" dirty="0"/>
              <a:t>All WG describe their planned activities, based on the presentations given at the webinar with stakeholders (29 June 2021) and further discussions, following the intervention logic (from needs to impact)</a:t>
            </a:r>
          </a:p>
          <a:p>
            <a:endParaRPr lang="en-GB" sz="2400" dirty="0"/>
          </a:p>
          <a:p>
            <a:endParaRPr lang="en-GB" sz="2400" dirty="0"/>
          </a:p>
          <a:p>
            <a:r>
              <a:rPr lang="en-GB" sz="2400" dirty="0"/>
              <a:t>Focus on Operational Objectives (OO)</a:t>
            </a:r>
          </a:p>
          <a:p>
            <a:pPr lvl="1"/>
            <a:r>
              <a:rPr lang="en-GB" dirty="0"/>
              <a:t>To discuss: </a:t>
            </a:r>
            <a:r>
              <a:rPr lang="en-GB" b="1" dirty="0"/>
              <a:t>SMART</a:t>
            </a:r>
            <a:r>
              <a:rPr lang="en-GB" dirty="0"/>
              <a:t> </a:t>
            </a:r>
            <a:r>
              <a:rPr lang="en-GB" i="1" dirty="0"/>
              <a:t>(specific, measurable, achievable, relevant, time-bound) </a:t>
            </a:r>
            <a:r>
              <a:rPr lang="en-GB" dirty="0"/>
              <a:t>activities/aims are needed, resources (incl. the actors), and possible </a:t>
            </a:r>
            <a:r>
              <a:rPr lang="en-GB" b="1" dirty="0"/>
              <a:t>indicators</a:t>
            </a:r>
          </a:p>
          <a:p>
            <a:pPr lvl="1"/>
            <a:r>
              <a:rPr lang="en-GB" dirty="0"/>
              <a:t>Deadline: end of October 2021</a:t>
            </a:r>
          </a:p>
          <a:p>
            <a:r>
              <a:rPr lang="en-GB" sz="2400" dirty="0"/>
              <a:t>This work will give input to both the dossier and the SRIA</a:t>
            </a:r>
          </a:p>
        </p:txBody>
      </p:sp>
      <p:graphicFrame>
        <p:nvGraphicFramePr>
          <p:cNvPr id="6" name="Diagram 5"/>
          <p:cNvGraphicFramePr/>
          <p:nvPr>
            <p:extLst>
              <p:ext uri="{D42A27DB-BD31-4B8C-83A1-F6EECF244321}">
                <p14:modId xmlns:p14="http://schemas.microsoft.com/office/powerpoint/2010/main" val="1305119783"/>
              </p:ext>
            </p:extLst>
          </p:nvPr>
        </p:nvGraphicFramePr>
        <p:xfrm>
          <a:off x="1592825" y="2226330"/>
          <a:ext cx="7315200" cy="156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a:xfrm>
            <a:off x="6813945" y="5799172"/>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Webinar slides &amp; disc.</a:t>
            </a:r>
          </a:p>
        </p:txBody>
      </p:sp>
      <p:sp>
        <p:nvSpPr>
          <p:cNvPr id="16" name="Rounded Rectangle 15"/>
          <p:cNvSpPr/>
          <p:nvPr/>
        </p:nvSpPr>
        <p:spPr>
          <a:xfrm>
            <a:off x="8489001" y="5792939"/>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‘Preparation PAHW WG’</a:t>
            </a:r>
          </a:p>
        </p:txBody>
      </p:sp>
      <p:sp>
        <p:nvSpPr>
          <p:cNvPr id="17" name="Rounded Rectangle 16"/>
          <p:cNvSpPr/>
          <p:nvPr/>
        </p:nvSpPr>
        <p:spPr>
          <a:xfrm>
            <a:off x="10276728" y="6093318"/>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PAHW SRIA</a:t>
            </a:r>
          </a:p>
        </p:txBody>
      </p:sp>
      <p:sp>
        <p:nvSpPr>
          <p:cNvPr id="18" name="Rounded Rectangle 17"/>
          <p:cNvSpPr/>
          <p:nvPr/>
        </p:nvSpPr>
        <p:spPr>
          <a:xfrm>
            <a:off x="10276729" y="5535269"/>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PAHW Dossier</a:t>
            </a:r>
          </a:p>
        </p:txBody>
      </p:sp>
      <p:sp>
        <p:nvSpPr>
          <p:cNvPr id="19" name="Right Arrow 18"/>
          <p:cNvSpPr/>
          <p:nvPr/>
        </p:nvSpPr>
        <p:spPr>
          <a:xfrm>
            <a:off x="8102503" y="5969288"/>
            <a:ext cx="360000" cy="74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ight Arrow 19"/>
          <p:cNvSpPr/>
          <p:nvPr/>
        </p:nvSpPr>
        <p:spPr>
          <a:xfrm>
            <a:off x="9805295" y="6152790"/>
            <a:ext cx="360000" cy="66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ight Arrow 20"/>
          <p:cNvSpPr/>
          <p:nvPr/>
        </p:nvSpPr>
        <p:spPr>
          <a:xfrm>
            <a:off x="9805270" y="5814549"/>
            <a:ext cx="360000" cy="66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ounded Rectangle 21"/>
          <p:cNvSpPr/>
          <p:nvPr/>
        </p:nvSpPr>
        <p:spPr>
          <a:xfrm>
            <a:off x="10276729" y="6093318"/>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PAHW SRIA</a:t>
            </a:r>
          </a:p>
        </p:txBody>
      </p:sp>
    </p:spTree>
    <p:extLst>
      <p:ext uri="{BB962C8B-B14F-4D97-AF65-F5344CB8AC3E}">
        <p14:creationId xmlns:p14="http://schemas.microsoft.com/office/powerpoint/2010/main" val="242879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has to be done in 2021 and 2022?</a:t>
            </a:r>
          </a:p>
        </p:txBody>
      </p:sp>
      <p:sp>
        <p:nvSpPr>
          <p:cNvPr id="5" name="Content Placeholder 4"/>
          <p:cNvSpPr>
            <a:spLocks noGrp="1"/>
          </p:cNvSpPr>
          <p:nvPr>
            <p:ph idx="1"/>
          </p:nvPr>
        </p:nvSpPr>
        <p:spPr>
          <a:xfrm>
            <a:off x="838200" y="1460306"/>
            <a:ext cx="11353800" cy="5397694"/>
          </a:xfrm>
        </p:spPr>
        <p:txBody>
          <a:bodyPr>
            <a:noAutofit/>
          </a:bodyPr>
          <a:lstStyle/>
          <a:p>
            <a:r>
              <a:rPr lang="en-GB" sz="2400" b="1" dirty="0">
                <a:solidFill>
                  <a:schemeClr val="accent6">
                    <a:lumMod val="50000"/>
                  </a:schemeClr>
                </a:solidFill>
              </a:rPr>
              <a:t>Dossier PAHW</a:t>
            </a:r>
            <a:r>
              <a:rPr lang="en-GB" sz="2400" dirty="0"/>
              <a:t> for assessment by RTD and look for commitment by Member States</a:t>
            </a:r>
          </a:p>
          <a:p>
            <a:pPr lvl="1"/>
            <a:r>
              <a:rPr lang="en-GB" dirty="0"/>
              <a:t>Defining </a:t>
            </a:r>
            <a:r>
              <a:rPr lang="en-GB" u="sng" dirty="0"/>
              <a:t>the ‘What’</a:t>
            </a:r>
            <a:r>
              <a:rPr lang="en-GB" dirty="0"/>
              <a:t>, the general and specific objectives seem to be commonly accepted, although indicators still have to be defined; d</a:t>
            </a:r>
            <a:r>
              <a:rPr lang="en-GB" sz="2400" dirty="0"/>
              <a:t>eadline 25</a:t>
            </a:r>
            <a:r>
              <a:rPr lang="en-GB" sz="2400" baseline="30000" dirty="0"/>
              <a:t>th</a:t>
            </a:r>
            <a:r>
              <a:rPr lang="en-GB" sz="2400" dirty="0"/>
              <a:t> of October</a:t>
            </a:r>
          </a:p>
          <a:p>
            <a:pPr lvl="1"/>
            <a:r>
              <a:rPr lang="en-GB" dirty="0"/>
              <a:t>Next, to detail </a:t>
            </a:r>
            <a:r>
              <a:rPr lang="en-GB" u="sng" dirty="0"/>
              <a:t>the ‘How’</a:t>
            </a:r>
            <a:r>
              <a:rPr lang="en-GB" dirty="0"/>
              <a:t>: the organisation, governance, etc.</a:t>
            </a:r>
          </a:p>
          <a:p>
            <a:pPr lvl="1"/>
            <a:r>
              <a:rPr lang="en-GB" dirty="0"/>
              <a:t>PAHW dossier expected to submit to DG-RTD by the end of this year!</a:t>
            </a:r>
          </a:p>
          <a:p>
            <a:r>
              <a:rPr lang="en-GB" sz="2400" dirty="0"/>
              <a:t>To draft the </a:t>
            </a:r>
            <a:r>
              <a:rPr lang="en-GB" sz="2400" b="1" dirty="0">
                <a:solidFill>
                  <a:schemeClr val="accent6">
                    <a:lumMod val="50000"/>
                  </a:schemeClr>
                </a:solidFill>
              </a:rPr>
              <a:t>PAHW Strategic Research &amp; Innovation Agenda (SRIA)</a:t>
            </a:r>
          </a:p>
          <a:p>
            <a:pPr lvl="1"/>
            <a:r>
              <a:rPr lang="en-US" dirty="0"/>
              <a:t>To ensure that the </a:t>
            </a:r>
            <a:r>
              <a:rPr lang="en-US" u="sng" dirty="0"/>
              <a:t>long-term vision</a:t>
            </a:r>
            <a:r>
              <a:rPr lang="en-US" dirty="0"/>
              <a:t> is translated into </a:t>
            </a:r>
            <a:r>
              <a:rPr lang="en-US" u="sng" dirty="0"/>
              <a:t>concrete roadmaps</a:t>
            </a:r>
            <a:r>
              <a:rPr lang="en-US" dirty="0"/>
              <a:t> with smart objectives and related indicators</a:t>
            </a:r>
          </a:p>
          <a:p>
            <a:pPr lvl="1"/>
            <a:r>
              <a:rPr lang="en-GB" dirty="0"/>
              <a:t>Ongoing contacts and discussion with ICRAD, with DISCONTOOLS and with the </a:t>
            </a:r>
            <a:br>
              <a:rPr lang="en-GB" dirty="0"/>
            </a:br>
            <a:r>
              <a:rPr lang="en-GB" dirty="0"/>
              <a:t>One Health EJP, STAR-IDAZ IRC, etc. to join forces to develop the SRIA</a:t>
            </a:r>
          </a:p>
          <a:p>
            <a:pPr lvl="1"/>
            <a:r>
              <a:rPr lang="en-GB" dirty="0"/>
              <a:t>Deadline for an (advanced) draft of the PAHW SRIA: February-March 2022</a:t>
            </a:r>
          </a:p>
          <a:p>
            <a:r>
              <a:rPr lang="en-GB" sz="2400" dirty="0"/>
              <a:t>Subsequently / in parallel: preparation of the </a:t>
            </a:r>
            <a:r>
              <a:rPr lang="en-GB" sz="2400" b="1" dirty="0">
                <a:solidFill>
                  <a:schemeClr val="accent6">
                    <a:lumMod val="50000"/>
                  </a:schemeClr>
                </a:solidFill>
              </a:rPr>
              <a:t>PAHW proposal</a:t>
            </a:r>
          </a:p>
          <a:p>
            <a:pPr lvl="1"/>
            <a:r>
              <a:rPr lang="en-GB" dirty="0"/>
              <a:t>Call deadline likely by end 2022 or early 2023</a:t>
            </a:r>
          </a:p>
        </p:txBody>
      </p:sp>
    </p:spTree>
    <p:extLst>
      <p:ext uri="{BB962C8B-B14F-4D97-AF65-F5344CB8AC3E}">
        <p14:creationId xmlns:p14="http://schemas.microsoft.com/office/powerpoint/2010/main" val="217369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PAHW Dossier: The What &amp; The How</a:t>
            </a:r>
          </a:p>
        </p:txBody>
      </p:sp>
      <p:sp>
        <p:nvSpPr>
          <p:cNvPr id="3" name="Content Placeholder 2"/>
          <p:cNvSpPr>
            <a:spLocks noGrp="1"/>
          </p:cNvSpPr>
          <p:nvPr>
            <p:ph idx="1"/>
          </p:nvPr>
        </p:nvSpPr>
        <p:spPr/>
        <p:txBody>
          <a:bodyPr/>
          <a:lstStyle/>
          <a:p>
            <a:r>
              <a:rPr lang="en-GB" dirty="0"/>
              <a:t>The What, content</a:t>
            </a:r>
          </a:p>
          <a:p>
            <a:pPr lvl="1"/>
            <a:r>
              <a:rPr lang="en-GB" dirty="0"/>
              <a:t>4 WG draft ‘Preparation PAHW dossier WG’</a:t>
            </a:r>
          </a:p>
          <a:p>
            <a:pPr lvl="1"/>
            <a:r>
              <a:rPr lang="en-GB" dirty="0"/>
              <a:t>This will feed into the PAHW Dossier + the SRIA</a:t>
            </a:r>
          </a:p>
          <a:p>
            <a:pPr lvl="1"/>
            <a:r>
              <a:rPr lang="en-GB" b="1" dirty="0">
                <a:solidFill>
                  <a:schemeClr val="accent6">
                    <a:lumMod val="75000"/>
                  </a:schemeClr>
                </a:solidFill>
              </a:rPr>
              <a:t>CWG</a:t>
            </a:r>
            <a:r>
              <a:rPr lang="en-GB" dirty="0"/>
              <a:t> (+ Core Group) have been invited to comment on PAHW Dossier v3.0 (Teams) before 25 October</a:t>
            </a:r>
          </a:p>
          <a:p>
            <a:r>
              <a:rPr lang="en-GB" dirty="0"/>
              <a:t>The How, organisation</a:t>
            </a:r>
          </a:p>
          <a:p>
            <a:pPr lvl="1"/>
            <a:r>
              <a:rPr lang="en-GB" b="1" dirty="0">
                <a:solidFill>
                  <a:schemeClr val="accent6">
                    <a:lumMod val="75000"/>
                  </a:schemeClr>
                </a:solidFill>
              </a:rPr>
              <a:t>Interested parties</a:t>
            </a:r>
            <a:r>
              <a:rPr lang="en-GB" dirty="0"/>
              <a:t> (through survey following Stakeholders webinar of 29 June, Core Group, other contacts) have been invited to reflect on the PAHW organization; access PAHW Dossier v3.0 (Teams) </a:t>
            </a:r>
          </a:p>
          <a:p>
            <a:pPr lvl="1"/>
            <a:r>
              <a:rPr lang="en-GB" dirty="0"/>
              <a:t>First TC on 25 October</a:t>
            </a:r>
          </a:p>
          <a:p>
            <a:pPr lvl="1"/>
            <a:r>
              <a:rPr lang="en-GB" dirty="0"/>
              <a:t>An amended Core Group is needed</a:t>
            </a:r>
          </a:p>
        </p:txBody>
      </p:sp>
      <p:sp>
        <p:nvSpPr>
          <p:cNvPr id="5" name="Rounded Rectangle 4"/>
          <p:cNvSpPr/>
          <p:nvPr/>
        </p:nvSpPr>
        <p:spPr>
          <a:xfrm>
            <a:off x="6813945" y="1452016"/>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Webinar slides &amp; disc.</a:t>
            </a:r>
          </a:p>
        </p:txBody>
      </p:sp>
      <p:sp>
        <p:nvSpPr>
          <p:cNvPr id="6" name="Rounded Rectangle 5"/>
          <p:cNvSpPr/>
          <p:nvPr/>
        </p:nvSpPr>
        <p:spPr>
          <a:xfrm>
            <a:off x="8489001" y="1445783"/>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‘Preparation PAHW WG’</a:t>
            </a:r>
          </a:p>
        </p:txBody>
      </p:sp>
      <p:sp>
        <p:nvSpPr>
          <p:cNvPr id="7" name="Rounded Rectangle 6"/>
          <p:cNvSpPr/>
          <p:nvPr/>
        </p:nvSpPr>
        <p:spPr>
          <a:xfrm>
            <a:off x="10276728" y="1746162"/>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PAHW SRIA</a:t>
            </a:r>
          </a:p>
        </p:txBody>
      </p:sp>
      <p:sp>
        <p:nvSpPr>
          <p:cNvPr id="8" name="Rounded Rectangle 7"/>
          <p:cNvSpPr/>
          <p:nvPr/>
        </p:nvSpPr>
        <p:spPr>
          <a:xfrm>
            <a:off x="10276729" y="1188113"/>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PAHW Dossier</a:t>
            </a:r>
          </a:p>
        </p:txBody>
      </p:sp>
      <p:sp>
        <p:nvSpPr>
          <p:cNvPr id="9" name="Right Arrow 8"/>
          <p:cNvSpPr/>
          <p:nvPr/>
        </p:nvSpPr>
        <p:spPr>
          <a:xfrm>
            <a:off x="8102503" y="1622132"/>
            <a:ext cx="360000" cy="74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ight Arrow 9"/>
          <p:cNvSpPr/>
          <p:nvPr/>
        </p:nvSpPr>
        <p:spPr>
          <a:xfrm>
            <a:off x="9805295" y="1805634"/>
            <a:ext cx="360000" cy="66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 name="Right Arrow 10"/>
          <p:cNvSpPr/>
          <p:nvPr/>
        </p:nvSpPr>
        <p:spPr>
          <a:xfrm>
            <a:off x="9805270" y="1467393"/>
            <a:ext cx="360000" cy="66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ounded Rectangle 11"/>
          <p:cNvSpPr/>
          <p:nvPr/>
        </p:nvSpPr>
        <p:spPr>
          <a:xfrm>
            <a:off x="10276729" y="1746162"/>
            <a:ext cx="1224000" cy="4267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PAHW SRIA</a:t>
            </a:r>
          </a:p>
        </p:txBody>
      </p:sp>
      <p:sp>
        <p:nvSpPr>
          <p:cNvPr id="13" name="Rounded Rectangle 12"/>
          <p:cNvSpPr/>
          <p:nvPr/>
        </p:nvSpPr>
        <p:spPr>
          <a:xfrm>
            <a:off x="8824306" y="5469677"/>
            <a:ext cx="1296000" cy="422495"/>
          </a:xfrm>
          <a:prstGeom prst="roundRect">
            <a:avLst/>
          </a:prstGeom>
          <a:noFill/>
          <a:ln>
            <a:prstDash val="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The What</a:t>
            </a:r>
          </a:p>
        </p:txBody>
      </p:sp>
      <p:sp>
        <p:nvSpPr>
          <p:cNvPr id="14" name="Rounded Rectangle 13"/>
          <p:cNvSpPr/>
          <p:nvPr/>
        </p:nvSpPr>
        <p:spPr>
          <a:xfrm>
            <a:off x="8860306" y="5756814"/>
            <a:ext cx="1224000" cy="422495"/>
          </a:xfrm>
          <a:prstGeom prst="roundRect">
            <a:avLst/>
          </a:prstGeom>
          <a:noFill/>
          <a:ln>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dirty="0"/>
              <a:t>The How</a:t>
            </a:r>
          </a:p>
        </p:txBody>
      </p:sp>
      <p:sp>
        <p:nvSpPr>
          <p:cNvPr id="15" name="Curved Up Arrow 14"/>
          <p:cNvSpPr/>
          <p:nvPr/>
        </p:nvSpPr>
        <p:spPr>
          <a:xfrm rot="1750006">
            <a:off x="9932545" y="5158520"/>
            <a:ext cx="465451" cy="3572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urved Up Arrow 15"/>
          <p:cNvSpPr/>
          <p:nvPr/>
        </p:nvSpPr>
        <p:spPr>
          <a:xfrm rot="7150006">
            <a:off x="9982121" y="6120627"/>
            <a:ext cx="465451" cy="3572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ounded Rectangle 16"/>
          <p:cNvSpPr/>
          <p:nvPr/>
        </p:nvSpPr>
        <p:spPr>
          <a:xfrm>
            <a:off x="10069671" y="4929547"/>
            <a:ext cx="1224000" cy="422495"/>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i="1" dirty="0"/>
              <a:t>CWG AH&amp;W</a:t>
            </a:r>
          </a:p>
        </p:txBody>
      </p:sp>
      <p:sp>
        <p:nvSpPr>
          <p:cNvPr id="18" name="Rounded Rectangle 17"/>
          <p:cNvSpPr/>
          <p:nvPr/>
        </p:nvSpPr>
        <p:spPr>
          <a:xfrm>
            <a:off x="10069671" y="6354552"/>
            <a:ext cx="1499716" cy="422495"/>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i="1" dirty="0"/>
              <a:t>Interested parties</a:t>
            </a:r>
          </a:p>
        </p:txBody>
      </p:sp>
    </p:spTree>
    <p:extLst>
      <p:ext uri="{BB962C8B-B14F-4D97-AF65-F5344CB8AC3E}">
        <p14:creationId xmlns:p14="http://schemas.microsoft.com/office/powerpoint/2010/main" val="26460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6200000">
            <a:off x="-307995" y="5539042"/>
            <a:ext cx="1512000" cy="6960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Calibri" panose="020F0502020204030204"/>
                <a:ea typeface="+mn-ea"/>
                <a:cs typeface="+mn-cs"/>
              </a:rPr>
              <a:t>OPERATIONAL OBJECTIVES</a:t>
            </a:r>
          </a:p>
        </p:txBody>
      </p:sp>
      <p:sp>
        <p:nvSpPr>
          <p:cNvPr id="11" name="Rectangle 10"/>
          <p:cNvSpPr/>
          <p:nvPr/>
        </p:nvSpPr>
        <p:spPr>
          <a:xfrm rot="16200000">
            <a:off x="-307995" y="2260421"/>
            <a:ext cx="1512000" cy="6960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Calibri" panose="020F0502020204030204"/>
                <a:ea typeface="+mn-ea"/>
                <a:cs typeface="+mn-cs"/>
              </a:rPr>
              <a:t>GENERAL</a:t>
            </a:r>
            <a:r>
              <a:rPr kumimoji="0" lang="en-GB" sz="1800" b="0" i="0" u="none" strike="noStrike" kern="1200" cap="none" spc="0" normalizeH="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dirty="0">
                <a:ln>
                  <a:noFill/>
                </a:ln>
                <a:solidFill>
                  <a:prstClr val="white"/>
                </a:solidFill>
                <a:effectLst/>
                <a:uLnTx/>
                <a:uFillTx/>
                <a:latin typeface="Calibri" panose="020F0502020204030204"/>
                <a:ea typeface="+mn-ea"/>
                <a:cs typeface="+mn-cs"/>
              </a:rPr>
              <a:t>OBJECTIVES</a:t>
            </a:r>
          </a:p>
        </p:txBody>
      </p:sp>
      <p:sp>
        <p:nvSpPr>
          <p:cNvPr id="12" name="Rectangle 11"/>
          <p:cNvSpPr/>
          <p:nvPr/>
        </p:nvSpPr>
        <p:spPr>
          <a:xfrm rot="16200000">
            <a:off x="-307995" y="3899732"/>
            <a:ext cx="1512000" cy="6960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Calibri" panose="020F0502020204030204"/>
                <a:ea typeface="+mn-ea"/>
                <a:cs typeface="+mn-cs"/>
              </a:rPr>
              <a:t>SPECIFIC</a:t>
            </a:r>
            <a:r>
              <a:rPr kumimoji="0" lang="en-GB" sz="1800" b="0" i="0" u="none" strike="noStrike" kern="1200" cap="none" spc="0" normalizeH="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dirty="0">
                <a:ln>
                  <a:noFill/>
                </a:ln>
                <a:solidFill>
                  <a:prstClr val="white"/>
                </a:solidFill>
                <a:effectLst/>
                <a:uLnTx/>
                <a:uFillTx/>
                <a:latin typeface="Calibri" panose="020F0502020204030204"/>
                <a:ea typeface="+mn-ea"/>
                <a:cs typeface="+mn-cs"/>
              </a:rPr>
              <a:t>OBJECTIVES</a:t>
            </a:r>
          </a:p>
        </p:txBody>
      </p:sp>
      <p:sp>
        <p:nvSpPr>
          <p:cNvPr id="13" name="Rectangle 12"/>
          <p:cNvSpPr/>
          <p:nvPr/>
        </p:nvSpPr>
        <p:spPr>
          <a:xfrm rot="16200000">
            <a:off x="-307994" y="621110"/>
            <a:ext cx="1512000" cy="6960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Calibri" panose="020F0502020204030204"/>
                <a:ea typeface="+mn-ea"/>
                <a:cs typeface="+mn-cs"/>
              </a:rPr>
              <a:t>DRIVERS</a:t>
            </a:r>
          </a:p>
        </p:txBody>
      </p:sp>
      <p:sp>
        <p:nvSpPr>
          <p:cNvPr id="60" name="Rounded Rectangle 59"/>
          <p:cNvSpPr/>
          <p:nvPr/>
        </p:nvSpPr>
        <p:spPr>
          <a:xfrm>
            <a:off x="9931244" y="213128"/>
            <a:ext cx="2160000" cy="151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u="sng" dirty="0">
                <a:solidFill>
                  <a:schemeClr val="bg1"/>
                </a:solidFill>
              </a:rPr>
              <a:t>Political</a:t>
            </a:r>
            <a:r>
              <a:rPr lang="en-GB" sz="1400" dirty="0">
                <a:solidFill>
                  <a:schemeClr val="bg1"/>
                </a:solidFill>
              </a:rPr>
              <a:t>: Animal health, welfare and food regulations at EU level, Tripartite Action Plan AMR, Green Deal, new CAP, etc. enforce rigid restrictions</a:t>
            </a:r>
            <a:endParaRPr lang="en-GB" dirty="0">
              <a:solidFill>
                <a:schemeClr val="bg1"/>
              </a:solidFill>
            </a:endParaRPr>
          </a:p>
        </p:txBody>
      </p:sp>
      <p:sp>
        <p:nvSpPr>
          <p:cNvPr id="72" name="Rounded Rectangle 71"/>
          <p:cNvSpPr/>
          <p:nvPr/>
        </p:nvSpPr>
        <p:spPr>
          <a:xfrm>
            <a:off x="918049" y="213128"/>
            <a:ext cx="2160000" cy="151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u="sng" dirty="0">
                <a:solidFill>
                  <a:schemeClr val="bg1"/>
                </a:solidFill>
              </a:rPr>
              <a:t>Societal</a:t>
            </a:r>
            <a:r>
              <a:rPr lang="en-GB" sz="1400" dirty="0">
                <a:solidFill>
                  <a:schemeClr val="bg1"/>
                </a:solidFill>
              </a:rPr>
              <a:t>: Vulnerable sector with low societal recognition</a:t>
            </a:r>
          </a:p>
        </p:txBody>
      </p:sp>
      <p:sp>
        <p:nvSpPr>
          <p:cNvPr id="75" name="Rounded Rectangle 74"/>
          <p:cNvSpPr/>
          <p:nvPr/>
        </p:nvSpPr>
        <p:spPr>
          <a:xfrm>
            <a:off x="5424646" y="213128"/>
            <a:ext cx="2160000" cy="151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u="sng" dirty="0">
                <a:solidFill>
                  <a:schemeClr val="bg1"/>
                </a:solidFill>
              </a:rPr>
              <a:t>Environmental</a:t>
            </a:r>
            <a:r>
              <a:rPr lang="en-GB" sz="1400" dirty="0">
                <a:solidFill>
                  <a:schemeClr val="bg1"/>
                </a:solidFill>
              </a:rPr>
              <a:t>: Variable external conditions (climate change, chemical contaminants incl. antimicrobials, etc.)</a:t>
            </a:r>
          </a:p>
        </p:txBody>
      </p:sp>
      <p:sp>
        <p:nvSpPr>
          <p:cNvPr id="62" name="Rounded Rectangle 61"/>
          <p:cNvSpPr/>
          <p:nvPr/>
        </p:nvSpPr>
        <p:spPr>
          <a:xfrm>
            <a:off x="3171346" y="213128"/>
            <a:ext cx="2160000" cy="151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u="sng" dirty="0">
                <a:solidFill>
                  <a:schemeClr val="bg1"/>
                </a:solidFill>
              </a:rPr>
              <a:t>Technological</a:t>
            </a:r>
            <a:r>
              <a:rPr lang="en-GB" sz="1400" dirty="0">
                <a:solidFill>
                  <a:schemeClr val="bg1"/>
                </a:solidFill>
              </a:rPr>
              <a:t>: New technologies are available but expensive; opportunities for innovation exist but difficult to reach</a:t>
            </a:r>
          </a:p>
        </p:txBody>
      </p:sp>
      <p:sp>
        <p:nvSpPr>
          <p:cNvPr id="29" name="Rounded Rectangle 28"/>
          <p:cNvSpPr/>
          <p:nvPr/>
        </p:nvSpPr>
        <p:spPr>
          <a:xfrm>
            <a:off x="7677946" y="213128"/>
            <a:ext cx="2160000" cy="151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u="sng" dirty="0">
                <a:solidFill>
                  <a:schemeClr val="bg1"/>
                </a:solidFill>
              </a:rPr>
              <a:t>Economic</a:t>
            </a:r>
            <a:r>
              <a:rPr lang="en-GB" sz="1400" dirty="0">
                <a:solidFill>
                  <a:schemeClr val="bg1"/>
                </a:solidFill>
              </a:rPr>
              <a:t>: Sub-optimal investment; veterinary pharmaceutical sector is less profitable than in public health</a:t>
            </a:r>
          </a:p>
        </p:txBody>
      </p:sp>
      <p:sp>
        <p:nvSpPr>
          <p:cNvPr id="34" name="Rounded Rectangle 33"/>
          <p:cNvSpPr/>
          <p:nvPr/>
        </p:nvSpPr>
        <p:spPr>
          <a:xfrm>
            <a:off x="909906" y="3491750"/>
            <a:ext cx="3636000" cy="1512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GB" b="1" dirty="0">
                <a:solidFill>
                  <a:schemeClr val="bg1"/>
                </a:solidFill>
              </a:rPr>
              <a:t>To facilitate the cooperation between all animal health and welfare actors </a:t>
            </a:r>
            <a:r>
              <a:rPr lang="en-GB" dirty="0">
                <a:solidFill>
                  <a:schemeClr val="bg1"/>
                </a:solidFill>
              </a:rPr>
              <a:t>on the monitoring, prevention and treatment of animal infectious diseases</a:t>
            </a:r>
          </a:p>
        </p:txBody>
      </p:sp>
      <p:sp>
        <p:nvSpPr>
          <p:cNvPr id="35" name="Rounded Rectangle 34"/>
          <p:cNvSpPr/>
          <p:nvPr/>
        </p:nvSpPr>
        <p:spPr>
          <a:xfrm>
            <a:off x="909906" y="1852439"/>
            <a:ext cx="3636000" cy="15120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b="1" dirty="0"/>
              <a:t>To reinforce the preparedness of all actors</a:t>
            </a:r>
            <a:r>
              <a:rPr lang="en-GB" dirty="0"/>
              <a:t> involved in animal health and animal welfare against animal infectious diseases</a:t>
            </a:r>
            <a:endParaRPr lang="en-GB" sz="2400" b="1" dirty="0">
              <a:solidFill>
                <a:schemeClr val="bg1"/>
              </a:solidFill>
            </a:endParaRPr>
          </a:p>
        </p:txBody>
      </p:sp>
      <p:sp>
        <p:nvSpPr>
          <p:cNvPr id="36" name="Rounded Rectangle 35"/>
          <p:cNvSpPr/>
          <p:nvPr/>
        </p:nvSpPr>
        <p:spPr>
          <a:xfrm>
            <a:off x="4682575" y="3491750"/>
            <a:ext cx="3636000" cy="1512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GB" b="1" dirty="0">
                <a:solidFill>
                  <a:schemeClr val="bg1"/>
                </a:solidFill>
              </a:rPr>
              <a:t>To boost research and to increase the evidence-base to develop products and tools</a:t>
            </a:r>
            <a:r>
              <a:rPr lang="en-GB" dirty="0">
                <a:solidFill>
                  <a:schemeClr val="bg1"/>
                </a:solidFill>
              </a:rPr>
              <a:t> for animal infectious disease and animal welfare monitoring and control</a:t>
            </a:r>
          </a:p>
        </p:txBody>
      </p:sp>
      <p:sp>
        <p:nvSpPr>
          <p:cNvPr id="26" name="Rounded Rectangle 25"/>
          <p:cNvSpPr/>
          <p:nvPr/>
        </p:nvSpPr>
        <p:spPr>
          <a:xfrm>
            <a:off x="8455244" y="3491750"/>
            <a:ext cx="3636000" cy="1512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GB" b="1" dirty="0">
                <a:solidFill>
                  <a:schemeClr val="bg1"/>
                </a:solidFill>
              </a:rPr>
              <a:t>To strengthen the communication and dissemination </a:t>
            </a:r>
            <a:r>
              <a:rPr lang="en-GB" dirty="0">
                <a:solidFill>
                  <a:schemeClr val="bg1"/>
                </a:solidFill>
              </a:rPr>
              <a:t>of project outcomes </a:t>
            </a:r>
            <a:r>
              <a:rPr lang="en-GB" b="1" dirty="0">
                <a:solidFill>
                  <a:schemeClr val="bg1"/>
                </a:solidFill>
              </a:rPr>
              <a:t>to scientific, societal, political and private stakeholders</a:t>
            </a:r>
            <a:endParaRPr lang="en-GB" dirty="0">
              <a:solidFill>
                <a:schemeClr val="bg1"/>
              </a:solidFill>
            </a:endParaRPr>
          </a:p>
        </p:txBody>
      </p:sp>
      <p:sp>
        <p:nvSpPr>
          <p:cNvPr id="19" name="Rounded Rectangle 18"/>
          <p:cNvSpPr/>
          <p:nvPr/>
        </p:nvSpPr>
        <p:spPr>
          <a:xfrm>
            <a:off x="918049"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lvl="0" algn="ctr">
              <a:defRPr/>
            </a:pPr>
            <a:r>
              <a:rPr kumimoji="0" lang="en-GB" sz="1400" i="0" u="none" strike="noStrike" kern="1200" cap="none" spc="0" normalizeH="0" baseline="0" dirty="0" err="1">
                <a:ln>
                  <a:noFill/>
                </a:ln>
                <a:solidFill>
                  <a:schemeClr val="bg1"/>
                </a:solidFill>
                <a:effectLst/>
                <a:uLnTx/>
                <a:uFillTx/>
              </a:rPr>
              <a:t>Surv</a:t>
            </a:r>
            <a:r>
              <a:rPr kumimoji="0" lang="en-GB" sz="1400" i="0" u="none" strike="noStrike" kern="1200" cap="none" spc="0" normalizeH="0" baseline="0" dirty="0">
                <a:ln>
                  <a:noFill/>
                </a:ln>
                <a:solidFill>
                  <a:schemeClr val="bg1"/>
                </a:solidFill>
                <a:effectLst/>
                <a:uLnTx/>
                <a:uFillTx/>
              </a:rPr>
              <a:t>. System animal health </a:t>
            </a:r>
          </a:p>
        </p:txBody>
      </p:sp>
      <p:sp>
        <p:nvSpPr>
          <p:cNvPr id="21" name="Rounded Rectangle 20"/>
          <p:cNvSpPr/>
          <p:nvPr/>
        </p:nvSpPr>
        <p:spPr>
          <a:xfrm>
            <a:off x="4653757"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a:solidFill>
                  <a:schemeClr val="bg1"/>
                </a:solidFill>
              </a:rPr>
              <a:t>Risk Assess-</a:t>
            </a:r>
            <a:r>
              <a:rPr lang="en-GB" sz="1400" dirty="0" err="1">
                <a:solidFill>
                  <a:schemeClr val="bg1"/>
                </a:solidFill>
              </a:rPr>
              <a:t>ment</a:t>
            </a:r>
            <a:r>
              <a:rPr lang="en-GB" sz="1400" dirty="0">
                <a:solidFill>
                  <a:schemeClr val="bg1"/>
                </a:solidFill>
              </a:rPr>
              <a:t> animal health </a:t>
            </a:r>
          </a:p>
        </p:txBody>
      </p:sp>
      <p:sp>
        <p:nvSpPr>
          <p:cNvPr id="22" name="Rounded Rectangle 21"/>
          <p:cNvSpPr/>
          <p:nvPr/>
        </p:nvSpPr>
        <p:spPr>
          <a:xfrm>
            <a:off x="2785903"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a:solidFill>
                  <a:schemeClr val="bg1"/>
                </a:solidFill>
              </a:rPr>
              <a:t>Support </a:t>
            </a:r>
            <a:r>
              <a:rPr lang="en-GB" sz="1400" dirty="0" err="1">
                <a:solidFill>
                  <a:schemeClr val="bg1"/>
                </a:solidFill>
              </a:rPr>
              <a:t>monito</a:t>
            </a:r>
            <a:r>
              <a:rPr lang="en-GB" sz="1400" dirty="0">
                <a:solidFill>
                  <a:schemeClr val="bg1"/>
                </a:solidFill>
              </a:rPr>
              <a:t>-ring animal health </a:t>
            </a:r>
          </a:p>
        </p:txBody>
      </p:sp>
      <p:sp>
        <p:nvSpPr>
          <p:cNvPr id="76" name="Rounded Rectangle 75"/>
          <p:cNvSpPr/>
          <p:nvPr/>
        </p:nvSpPr>
        <p:spPr>
          <a:xfrm>
            <a:off x="9323392"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a:solidFill>
                  <a:schemeClr val="bg1"/>
                </a:solidFill>
              </a:rPr>
              <a:t>Vaccines</a:t>
            </a:r>
          </a:p>
        </p:txBody>
      </p:sp>
      <p:sp>
        <p:nvSpPr>
          <p:cNvPr id="57" name="Rounded Rectangle 56"/>
          <p:cNvSpPr/>
          <p:nvPr/>
        </p:nvSpPr>
        <p:spPr>
          <a:xfrm>
            <a:off x="6521611"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err="1">
                <a:solidFill>
                  <a:schemeClr val="bg1"/>
                </a:solidFill>
              </a:rPr>
              <a:t>Preven-tion</a:t>
            </a:r>
            <a:r>
              <a:rPr lang="en-GB" sz="1400" dirty="0">
                <a:solidFill>
                  <a:schemeClr val="bg1"/>
                </a:solidFill>
              </a:rPr>
              <a:t>  against AID on farm</a:t>
            </a:r>
          </a:p>
        </p:txBody>
      </p:sp>
      <p:sp>
        <p:nvSpPr>
          <p:cNvPr id="24" name="Rounded Rectangle 23"/>
          <p:cNvSpPr/>
          <p:nvPr/>
        </p:nvSpPr>
        <p:spPr>
          <a:xfrm>
            <a:off x="4682575" y="1852438"/>
            <a:ext cx="3636000" cy="15120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b="1" dirty="0"/>
              <a:t>To place animal welfare at the foreground</a:t>
            </a:r>
            <a:r>
              <a:rPr lang="en-GB" dirty="0"/>
              <a:t> of livestock production </a:t>
            </a:r>
            <a:endParaRPr lang="en-GB" sz="2400" b="1" dirty="0">
              <a:solidFill>
                <a:schemeClr val="bg1"/>
              </a:solidFill>
            </a:endParaRPr>
          </a:p>
        </p:txBody>
      </p:sp>
      <p:sp>
        <p:nvSpPr>
          <p:cNvPr id="25" name="Rounded Rectangle 24"/>
          <p:cNvSpPr/>
          <p:nvPr/>
        </p:nvSpPr>
        <p:spPr>
          <a:xfrm>
            <a:off x="8455244" y="1852439"/>
            <a:ext cx="3636000" cy="15120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defRPr/>
            </a:pPr>
            <a:r>
              <a:rPr lang="en-GB" b="1" dirty="0"/>
              <a:t>To enhance cross-sector collaboration </a:t>
            </a:r>
            <a:r>
              <a:rPr lang="en-GB" dirty="0"/>
              <a:t>to prevent the spill-over from animals, food and the environment to humans</a:t>
            </a:r>
            <a:endParaRPr lang="en-GB" sz="2400" b="1" dirty="0">
              <a:solidFill>
                <a:schemeClr val="bg1"/>
              </a:solidFill>
            </a:endParaRPr>
          </a:p>
        </p:txBody>
      </p:sp>
      <p:sp>
        <p:nvSpPr>
          <p:cNvPr id="23" name="Rounded Rectangle 22"/>
          <p:cNvSpPr/>
          <p:nvPr/>
        </p:nvSpPr>
        <p:spPr>
          <a:xfrm>
            <a:off x="3719830"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a:solidFill>
                  <a:schemeClr val="bg1"/>
                </a:solidFill>
              </a:rPr>
              <a:t>Support </a:t>
            </a:r>
            <a:r>
              <a:rPr lang="en-GB" sz="1400" dirty="0" err="1">
                <a:solidFill>
                  <a:schemeClr val="bg1"/>
                </a:solidFill>
              </a:rPr>
              <a:t>monito</a:t>
            </a:r>
            <a:r>
              <a:rPr lang="en-GB" sz="1400" dirty="0">
                <a:solidFill>
                  <a:schemeClr val="bg1"/>
                </a:solidFill>
              </a:rPr>
              <a:t>-ring animal welfare </a:t>
            </a:r>
          </a:p>
        </p:txBody>
      </p:sp>
      <p:sp>
        <p:nvSpPr>
          <p:cNvPr id="27" name="Rounded Rectangle 26"/>
          <p:cNvSpPr/>
          <p:nvPr/>
        </p:nvSpPr>
        <p:spPr>
          <a:xfrm>
            <a:off x="1851976"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err="1">
                <a:solidFill>
                  <a:schemeClr val="bg1"/>
                </a:solidFill>
              </a:rPr>
              <a:t>Surv</a:t>
            </a:r>
            <a:r>
              <a:rPr lang="en-GB" sz="1400" dirty="0">
                <a:solidFill>
                  <a:schemeClr val="bg1"/>
                </a:solidFill>
              </a:rPr>
              <a:t>. System animal welfare </a:t>
            </a:r>
          </a:p>
        </p:txBody>
      </p:sp>
      <p:sp>
        <p:nvSpPr>
          <p:cNvPr id="28" name="Rounded Rectangle 27"/>
          <p:cNvSpPr/>
          <p:nvPr/>
        </p:nvSpPr>
        <p:spPr>
          <a:xfrm>
            <a:off x="7455538"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err="1">
                <a:solidFill>
                  <a:schemeClr val="bg1"/>
                </a:solidFill>
              </a:rPr>
              <a:t>Preven-tion</a:t>
            </a:r>
            <a:r>
              <a:rPr lang="en-GB" sz="1400" dirty="0">
                <a:solidFill>
                  <a:schemeClr val="bg1"/>
                </a:solidFill>
              </a:rPr>
              <a:t> </a:t>
            </a:r>
            <a:r>
              <a:rPr lang="en-GB" sz="1400" dirty="0" err="1">
                <a:solidFill>
                  <a:schemeClr val="bg1"/>
                </a:solidFill>
              </a:rPr>
              <a:t>regar</a:t>
            </a:r>
            <a:r>
              <a:rPr lang="en-GB" sz="1400" dirty="0">
                <a:solidFill>
                  <a:schemeClr val="bg1"/>
                </a:solidFill>
              </a:rPr>
              <a:t>-ding animal welfare on farm</a:t>
            </a:r>
          </a:p>
        </p:txBody>
      </p:sp>
      <p:sp>
        <p:nvSpPr>
          <p:cNvPr id="30" name="Rounded Rectangle 29"/>
          <p:cNvSpPr/>
          <p:nvPr/>
        </p:nvSpPr>
        <p:spPr>
          <a:xfrm>
            <a:off x="5587684"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a:solidFill>
                  <a:schemeClr val="bg1"/>
                </a:solidFill>
              </a:rPr>
              <a:t>Risk Assess-</a:t>
            </a:r>
            <a:r>
              <a:rPr lang="en-GB" sz="1400" dirty="0" err="1">
                <a:solidFill>
                  <a:schemeClr val="bg1"/>
                </a:solidFill>
              </a:rPr>
              <a:t>ment</a:t>
            </a:r>
            <a:r>
              <a:rPr lang="en-GB" sz="1400" dirty="0">
                <a:solidFill>
                  <a:schemeClr val="bg1"/>
                </a:solidFill>
              </a:rPr>
              <a:t> animal welfare </a:t>
            </a:r>
          </a:p>
        </p:txBody>
      </p:sp>
      <p:sp>
        <p:nvSpPr>
          <p:cNvPr id="31" name="Rounded Rectangle 30"/>
          <p:cNvSpPr/>
          <p:nvPr/>
        </p:nvSpPr>
        <p:spPr>
          <a:xfrm>
            <a:off x="11191244"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a:solidFill>
                  <a:schemeClr val="bg1"/>
                </a:solidFill>
              </a:rPr>
              <a:t>Socio-</a:t>
            </a:r>
            <a:r>
              <a:rPr lang="en-GB" sz="1400" dirty="0" err="1">
                <a:solidFill>
                  <a:schemeClr val="bg1"/>
                </a:solidFill>
              </a:rPr>
              <a:t>econo</a:t>
            </a:r>
            <a:r>
              <a:rPr lang="en-GB" sz="1400" dirty="0">
                <a:solidFill>
                  <a:schemeClr val="bg1"/>
                </a:solidFill>
              </a:rPr>
              <a:t>-mic </a:t>
            </a:r>
            <a:r>
              <a:rPr lang="en-GB" sz="1400" dirty="0" err="1">
                <a:solidFill>
                  <a:schemeClr val="bg1"/>
                </a:solidFill>
              </a:rPr>
              <a:t>initia-tives</a:t>
            </a:r>
            <a:endParaRPr lang="en-GB" sz="1400" dirty="0">
              <a:solidFill>
                <a:schemeClr val="bg1"/>
              </a:solidFill>
            </a:endParaRPr>
          </a:p>
        </p:txBody>
      </p:sp>
      <p:sp>
        <p:nvSpPr>
          <p:cNvPr id="32" name="Rounded Rectangle 31"/>
          <p:cNvSpPr/>
          <p:nvPr/>
        </p:nvSpPr>
        <p:spPr>
          <a:xfrm>
            <a:off x="8389465"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a:solidFill>
                  <a:schemeClr val="bg1"/>
                </a:solidFill>
              </a:rPr>
              <a:t>Treat-</a:t>
            </a:r>
            <a:r>
              <a:rPr lang="en-GB" sz="1400" dirty="0" err="1">
                <a:solidFill>
                  <a:schemeClr val="bg1"/>
                </a:solidFill>
              </a:rPr>
              <a:t>ment</a:t>
            </a:r>
            <a:r>
              <a:rPr lang="en-GB" sz="1400" dirty="0">
                <a:solidFill>
                  <a:schemeClr val="bg1"/>
                </a:solidFill>
              </a:rPr>
              <a:t> of priority animal </a:t>
            </a:r>
            <a:r>
              <a:rPr lang="en-GB" sz="1400" dirty="0" err="1">
                <a:solidFill>
                  <a:schemeClr val="bg1"/>
                </a:solidFill>
              </a:rPr>
              <a:t>infec-tious</a:t>
            </a:r>
            <a:r>
              <a:rPr lang="en-GB" sz="1400" dirty="0">
                <a:solidFill>
                  <a:schemeClr val="bg1"/>
                </a:solidFill>
              </a:rPr>
              <a:t> diseases</a:t>
            </a:r>
          </a:p>
        </p:txBody>
      </p:sp>
      <p:sp>
        <p:nvSpPr>
          <p:cNvPr id="33" name="Rounded Rectangle 32"/>
          <p:cNvSpPr/>
          <p:nvPr/>
        </p:nvSpPr>
        <p:spPr>
          <a:xfrm>
            <a:off x="10257319" y="5131060"/>
            <a:ext cx="900000" cy="1512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GB" sz="1400" dirty="0" err="1">
                <a:solidFill>
                  <a:schemeClr val="bg1"/>
                </a:solidFill>
              </a:rPr>
              <a:t>Alterna-tives</a:t>
            </a:r>
            <a:r>
              <a:rPr lang="en-GB" sz="1400" dirty="0">
                <a:solidFill>
                  <a:schemeClr val="bg1"/>
                </a:solidFill>
              </a:rPr>
              <a:t> for anti-micro-</a:t>
            </a:r>
            <a:r>
              <a:rPr lang="en-GB" sz="1400" dirty="0" err="1">
                <a:solidFill>
                  <a:schemeClr val="bg1"/>
                </a:solidFill>
              </a:rPr>
              <a:t>bial</a:t>
            </a:r>
            <a:r>
              <a:rPr lang="en-GB" sz="1400" dirty="0">
                <a:solidFill>
                  <a:schemeClr val="bg1"/>
                </a:solidFill>
              </a:rPr>
              <a:t> use</a:t>
            </a:r>
          </a:p>
        </p:txBody>
      </p:sp>
      <p:sp>
        <p:nvSpPr>
          <p:cNvPr id="37" name="TextBox 36"/>
          <p:cNvSpPr txBox="1"/>
          <p:nvPr/>
        </p:nvSpPr>
        <p:spPr>
          <a:xfrm>
            <a:off x="2785901" y="5304795"/>
            <a:ext cx="7846016" cy="1015663"/>
          </a:xfrm>
          <a:prstGeom prst="rect">
            <a:avLst/>
          </a:prstGeom>
          <a:noFill/>
        </p:spPr>
        <p:txBody>
          <a:bodyPr wrap="square" rtlCol="0">
            <a:spAutoFit/>
          </a:bodyPr>
          <a:lstStyle/>
          <a:p>
            <a:r>
              <a:rPr lang="en-GB" sz="6000" dirty="0">
                <a:solidFill>
                  <a:srgbClr val="C00000"/>
                </a:solidFill>
              </a:rPr>
              <a:t>OO: under construction</a:t>
            </a:r>
          </a:p>
        </p:txBody>
      </p:sp>
    </p:spTree>
    <p:extLst>
      <p:ext uri="{BB962C8B-B14F-4D97-AF65-F5344CB8AC3E}">
        <p14:creationId xmlns:p14="http://schemas.microsoft.com/office/powerpoint/2010/main" val="16625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Governance scheme</a:t>
            </a:r>
          </a:p>
        </p:txBody>
      </p:sp>
      <p:pic>
        <p:nvPicPr>
          <p:cNvPr id="3" name="Picture 2"/>
          <p:cNvPicPr>
            <a:picLocks noChangeAspect="1"/>
          </p:cNvPicPr>
          <p:nvPr/>
        </p:nvPicPr>
        <p:blipFill>
          <a:blip r:embed="rId3"/>
          <a:stretch>
            <a:fillRect/>
          </a:stretch>
        </p:blipFill>
        <p:spPr>
          <a:xfrm>
            <a:off x="9601200" y="0"/>
            <a:ext cx="2587332" cy="3035039"/>
          </a:xfrm>
          <a:prstGeom prst="rect">
            <a:avLst/>
          </a:prstGeom>
        </p:spPr>
      </p:pic>
      <p:pic>
        <p:nvPicPr>
          <p:cNvPr id="24" name="Picture 23"/>
          <p:cNvPicPr>
            <a:picLocks noChangeAspect="1"/>
          </p:cNvPicPr>
          <p:nvPr/>
        </p:nvPicPr>
        <p:blipFill>
          <a:blip r:embed="rId4"/>
          <a:stretch>
            <a:fillRect/>
          </a:stretch>
        </p:blipFill>
        <p:spPr>
          <a:xfrm>
            <a:off x="1214700" y="1124230"/>
            <a:ext cx="10296000" cy="5653605"/>
          </a:xfrm>
          <a:prstGeom prst="rect">
            <a:avLst/>
          </a:prstGeom>
        </p:spPr>
      </p:pic>
      <p:sp>
        <p:nvSpPr>
          <p:cNvPr id="6" name="TextBox 5"/>
          <p:cNvSpPr txBox="1"/>
          <p:nvPr/>
        </p:nvSpPr>
        <p:spPr>
          <a:xfrm rot="19098640">
            <a:off x="1806229" y="2663923"/>
            <a:ext cx="7846016" cy="1200329"/>
          </a:xfrm>
          <a:prstGeom prst="rect">
            <a:avLst/>
          </a:prstGeom>
          <a:noFill/>
        </p:spPr>
        <p:txBody>
          <a:bodyPr wrap="square" rtlCol="0">
            <a:spAutoFit/>
          </a:bodyPr>
          <a:lstStyle/>
          <a:p>
            <a:r>
              <a:rPr lang="en-GB" sz="7200" b="1" dirty="0">
                <a:solidFill>
                  <a:srgbClr val="C00000"/>
                </a:solidFill>
              </a:rPr>
              <a:t>Under construction</a:t>
            </a:r>
          </a:p>
        </p:txBody>
      </p:sp>
    </p:spTree>
    <p:extLst>
      <p:ext uri="{BB962C8B-B14F-4D97-AF65-F5344CB8AC3E}">
        <p14:creationId xmlns:p14="http://schemas.microsoft.com/office/powerpoint/2010/main" val="156561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Introduction to EUP and PAHW</a:t>
            </a:r>
          </a:p>
        </p:txBody>
      </p:sp>
      <p:sp>
        <p:nvSpPr>
          <p:cNvPr id="3" name="Text Placeholder 2"/>
          <p:cNvSpPr>
            <a:spLocks noGrp="1"/>
          </p:cNvSpPr>
          <p:nvPr>
            <p:ph type="body" sz="quarter" idx="10"/>
          </p:nvPr>
        </p:nvSpPr>
        <p:spPr/>
        <p:txBody>
          <a:bodyPr/>
          <a:lstStyle/>
          <a:p>
            <a:r>
              <a:rPr lang="en-GB" dirty="0"/>
              <a:t>JCC &amp; HI</a:t>
            </a:r>
          </a:p>
        </p:txBody>
      </p:sp>
    </p:spTree>
    <p:extLst>
      <p:ext uri="{BB962C8B-B14F-4D97-AF65-F5344CB8AC3E}">
        <p14:creationId xmlns:p14="http://schemas.microsoft.com/office/powerpoint/2010/main" val="308898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Possible scenarios</a:t>
            </a:r>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7107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approaches</a:t>
            </a:r>
          </a:p>
        </p:txBody>
      </p:sp>
      <p:sp>
        <p:nvSpPr>
          <p:cNvPr id="3" name="Content Placeholder 2"/>
          <p:cNvSpPr>
            <a:spLocks noGrp="1"/>
          </p:cNvSpPr>
          <p:nvPr>
            <p:ph idx="1"/>
          </p:nvPr>
        </p:nvSpPr>
        <p:spPr/>
        <p:txBody>
          <a:bodyPr/>
          <a:lstStyle/>
          <a:p>
            <a:pPr marL="514350" indent="-514350">
              <a:buFont typeface="+mj-lt"/>
              <a:buAutoNum type="arabicPeriod"/>
            </a:pPr>
            <a:r>
              <a:rPr lang="en-GB" dirty="0"/>
              <a:t>Do all the work internally </a:t>
            </a:r>
            <a:br>
              <a:rPr lang="en-GB" dirty="0"/>
            </a:br>
            <a:r>
              <a:rPr lang="en-GB" dirty="0"/>
              <a:t>(only research centres in the consortium, no funding organizations)</a:t>
            </a:r>
          </a:p>
          <a:p>
            <a:pPr marL="514350" indent="-514350">
              <a:buFont typeface="+mj-lt"/>
              <a:buAutoNum type="arabicPeriod"/>
            </a:pPr>
            <a:r>
              <a:rPr lang="en-GB" dirty="0"/>
              <a:t>Do the majority of the work internally </a:t>
            </a:r>
            <a:br>
              <a:rPr lang="en-GB" dirty="0"/>
            </a:br>
            <a:r>
              <a:rPr lang="en-GB" dirty="0"/>
              <a:t>(consortium with large number of research centres, plus funding organizations)</a:t>
            </a:r>
          </a:p>
          <a:p>
            <a:pPr marL="514350" indent="-514350">
              <a:buFont typeface="+mj-lt"/>
              <a:buAutoNum type="arabicPeriod"/>
            </a:pPr>
            <a:r>
              <a:rPr lang="en-GB" dirty="0"/>
              <a:t>Do the majority of the work through external, open calls </a:t>
            </a:r>
            <a:br>
              <a:rPr lang="en-GB" dirty="0"/>
            </a:br>
            <a:r>
              <a:rPr lang="en-GB" dirty="0"/>
              <a:t>(consortium with funding organizations and restricted number of research centres with specific reference activities)</a:t>
            </a:r>
          </a:p>
          <a:p>
            <a:pPr marL="514350" indent="-514350">
              <a:buFont typeface="+mj-lt"/>
              <a:buAutoNum type="arabicPeriod"/>
            </a:pPr>
            <a:r>
              <a:rPr lang="en-GB" dirty="0"/>
              <a:t>Do all the work through external open calls </a:t>
            </a:r>
            <a:br>
              <a:rPr lang="en-GB" dirty="0"/>
            </a:br>
            <a:r>
              <a:rPr lang="en-GB" dirty="0"/>
              <a:t>(consortium with essentially only funding </a:t>
            </a:r>
            <a:r>
              <a:rPr lang="en-US" dirty="0"/>
              <a:t>organizations</a:t>
            </a:r>
            <a:r>
              <a:rPr lang="en-GB" dirty="0"/>
              <a:t>)</a:t>
            </a:r>
          </a:p>
        </p:txBody>
      </p:sp>
      <p:pic>
        <p:nvPicPr>
          <p:cNvPr id="4" name="Picture 3"/>
          <p:cNvPicPr>
            <a:picLocks noChangeAspect="1"/>
          </p:cNvPicPr>
          <p:nvPr/>
        </p:nvPicPr>
        <p:blipFill>
          <a:blip r:embed="rId2"/>
          <a:stretch>
            <a:fillRect/>
          </a:stretch>
        </p:blipFill>
        <p:spPr>
          <a:xfrm>
            <a:off x="8287200" y="201352"/>
            <a:ext cx="3600000" cy="1616106"/>
          </a:xfrm>
          <a:prstGeom prst="rect">
            <a:avLst/>
          </a:prstGeom>
        </p:spPr>
      </p:pic>
    </p:spTree>
    <p:extLst>
      <p:ext uri="{BB962C8B-B14F-4D97-AF65-F5344CB8AC3E}">
        <p14:creationId xmlns:p14="http://schemas.microsoft.com/office/powerpoint/2010/main" val="94678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all the work internally	</a:t>
            </a:r>
            <a:endParaRPr lang="en-GB" dirty="0"/>
          </a:p>
        </p:txBody>
      </p:sp>
      <p:sp>
        <p:nvSpPr>
          <p:cNvPr id="3" name="Content Placeholder 2"/>
          <p:cNvSpPr>
            <a:spLocks noGrp="1"/>
          </p:cNvSpPr>
          <p:nvPr>
            <p:ph idx="1"/>
          </p:nvPr>
        </p:nvSpPr>
        <p:spPr>
          <a:xfrm>
            <a:off x="913614" y="1255453"/>
            <a:ext cx="11049000" cy="5602547"/>
          </a:xfrm>
        </p:spPr>
        <p:txBody>
          <a:bodyPr>
            <a:normAutofit/>
          </a:bodyPr>
          <a:lstStyle/>
          <a:p>
            <a:r>
              <a:rPr lang="en-GB" sz="2400" dirty="0"/>
              <a:t>The only actors are public ref labs and research centres: essentially only in kind resources are used; no funding organizations (FO), no private partners, since no external calls</a:t>
            </a:r>
          </a:p>
          <a:p>
            <a:r>
              <a:rPr lang="en-GB" sz="2400" dirty="0"/>
              <a:t>To focus on strengthening the network of public animal health &amp; animal welfare actors</a:t>
            </a:r>
          </a:p>
          <a:p>
            <a:r>
              <a:rPr lang="en-GB" sz="2400" dirty="0"/>
              <a:t>Only internal calls, all co-funded: possibility to request co-funding rate higher than 30% (see PARC 50%)</a:t>
            </a:r>
          </a:p>
          <a:p>
            <a:r>
              <a:rPr lang="en-GB" sz="2400" dirty="0"/>
              <a:t>No conflict of interest</a:t>
            </a:r>
          </a:p>
          <a:p>
            <a:r>
              <a:rPr lang="en-GB" sz="2400" dirty="0"/>
              <a:t>But: risk of restricted budget since no FO, research topics limited to expertise among research centres (unless using linked third parties), limited measurable uptake by private partners (as outside consortium activities)</a:t>
            </a:r>
          </a:p>
        </p:txBody>
      </p:sp>
      <p:pic>
        <p:nvPicPr>
          <p:cNvPr id="4" name="Picture 3"/>
          <p:cNvPicPr>
            <a:picLocks noChangeAspect="1"/>
          </p:cNvPicPr>
          <p:nvPr/>
        </p:nvPicPr>
        <p:blipFill>
          <a:blip r:embed="rId2"/>
          <a:stretch>
            <a:fillRect/>
          </a:stretch>
        </p:blipFill>
        <p:spPr>
          <a:xfrm>
            <a:off x="1522451" y="5734408"/>
            <a:ext cx="10080000" cy="932884"/>
          </a:xfrm>
          <a:prstGeom prst="rect">
            <a:avLst/>
          </a:prstGeom>
        </p:spPr>
      </p:pic>
    </p:spTree>
    <p:extLst>
      <p:ext uri="{BB962C8B-B14F-4D97-AF65-F5344CB8AC3E}">
        <p14:creationId xmlns:p14="http://schemas.microsoft.com/office/powerpoint/2010/main" val="313207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the majority of the work internally</a:t>
            </a:r>
            <a:endParaRPr lang="en-GB" dirty="0"/>
          </a:p>
        </p:txBody>
      </p:sp>
      <p:sp>
        <p:nvSpPr>
          <p:cNvPr id="3" name="Content Placeholder 2"/>
          <p:cNvSpPr>
            <a:spLocks noGrp="1"/>
          </p:cNvSpPr>
          <p:nvPr>
            <p:ph idx="1"/>
          </p:nvPr>
        </p:nvSpPr>
        <p:spPr/>
        <p:txBody>
          <a:bodyPr>
            <a:normAutofit/>
          </a:bodyPr>
          <a:lstStyle/>
          <a:p>
            <a:r>
              <a:rPr lang="en-GB" sz="2400" dirty="0"/>
              <a:t>Actors are a (large) selection of public ref labs and research centres (internal calls, possibly in external calls, but possible conflict of interest), plus some FO, private partners and universities in external calls</a:t>
            </a:r>
          </a:p>
          <a:p>
            <a:r>
              <a:rPr lang="en-GB" sz="2400" dirty="0"/>
              <a:t>Mainly internal calls, all co-funded; FO and third parties can join for external open calls on case by case basis (limited, thus maximising in kind contributions; </a:t>
            </a:r>
            <a:r>
              <a:rPr lang="en-US" sz="2400" dirty="0"/>
              <a:t>possibility to request co-funding rate higher than 30%)</a:t>
            </a:r>
            <a:endParaRPr lang="en-GB" sz="2400" dirty="0"/>
          </a:p>
          <a:p>
            <a:r>
              <a:rPr lang="en-US" sz="2400" dirty="0"/>
              <a:t>Enabling bigger budget (by maximizing in kind contributions)</a:t>
            </a:r>
          </a:p>
          <a:p>
            <a:r>
              <a:rPr lang="en-GB" sz="2400" dirty="0"/>
              <a:t>But: difficult to define actors from the start for specific activities; manage conflict of interest</a:t>
            </a:r>
          </a:p>
        </p:txBody>
      </p:sp>
      <p:pic>
        <p:nvPicPr>
          <p:cNvPr id="4" name="Picture 3"/>
          <p:cNvPicPr>
            <a:picLocks noChangeAspect="1"/>
          </p:cNvPicPr>
          <p:nvPr/>
        </p:nvPicPr>
        <p:blipFill>
          <a:blip r:embed="rId2"/>
          <a:stretch>
            <a:fillRect/>
          </a:stretch>
        </p:blipFill>
        <p:spPr>
          <a:xfrm>
            <a:off x="1473130" y="5669664"/>
            <a:ext cx="10080000" cy="909747"/>
          </a:xfrm>
          <a:prstGeom prst="rect">
            <a:avLst/>
          </a:prstGeom>
        </p:spPr>
      </p:pic>
    </p:spTree>
    <p:extLst>
      <p:ext uri="{BB962C8B-B14F-4D97-AF65-F5344CB8AC3E}">
        <p14:creationId xmlns:p14="http://schemas.microsoft.com/office/powerpoint/2010/main" val="274840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the majority of the work through external, open calls</a:t>
            </a:r>
            <a:endParaRPr lang="en-GB" dirty="0"/>
          </a:p>
        </p:txBody>
      </p:sp>
      <p:sp>
        <p:nvSpPr>
          <p:cNvPr id="3" name="Content Placeholder 2"/>
          <p:cNvSpPr>
            <a:spLocks noGrp="1"/>
          </p:cNvSpPr>
          <p:nvPr>
            <p:ph idx="1"/>
          </p:nvPr>
        </p:nvSpPr>
        <p:spPr/>
        <p:txBody>
          <a:bodyPr>
            <a:normAutofit/>
          </a:bodyPr>
          <a:lstStyle/>
          <a:p>
            <a:r>
              <a:rPr lang="en-GB" sz="2400" dirty="0"/>
              <a:t>Actors are mainly</a:t>
            </a:r>
            <a:r>
              <a:rPr lang="en-GB" sz="2400" dirty="0">
                <a:solidFill>
                  <a:srgbClr val="FF0000"/>
                </a:solidFill>
              </a:rPr>
              <a:t> </a:t>
            </a:r>
            <a:r>
              <a:rPr lang="en-GB" sz="2400" dirty="0"/>
              <a:t>funding organizations, but also public ref labs and research centres; also private partners in certain calls</a:t>
            </a:r>
          </a:p>
          <a:p>
            <a:r>
              <a:rPr lang="en-GB" sz="2400" dirty="0"/>
              <a:t>Both open and internal calls, with FO providing a large part in the funding (in cash) and restricted number of research centres doing activities internally </a:t>
            </a:r>
          </a:p>
          <a:p>
            <a:r>
              <a:rPr lang="en-GB" sz="2400" dirty="0"/>
              <a:t>Likely co-funding at 30% (as work mainly with external calls), which may impinge both on internal and external activities </a:t>
            </a:r>
          </a:p>
          <a:p>
            <a:r>
              <a:rPr lang="en-GB" sz="2400" dirty="0"/>
              <a:t>Management of conflict of interest (e.g. excluding public ref labs and research centres from external calls or from decision making process) might be easier than in option 2 as fewer research centres are in the consortium</a:t>
            </a:r>
          </a:p>
        </p:txBody>
      </p:sp>
      <p:pic>
        <p:nvPicPr>
          <p:cNvPr id="4" name="Picture 3"/>
          <p:cNvPicPr>
            <a:picLocks noChangeAspect="1"/>
          </p:cNvPicPr>
          <p:nvPr/>
        </p:nvPicPr>
        <p:blipFill>
          <a:blip r:embed="rId2"/>
          <a:stretch>
            <a:fillRect/>
          </a:stretch>
        </p:blipFill>
        <p:spPr>
          <a:xfrm>
            <a:off x="1408476" y="5694140"/>
            <a:ext cx="10080000" cy="909747"/>
          </a:xfrm>
          <a:prstGeom prst="rect">
            <a:avLst/>
          </a:prstGeom>
        </p:spPr>
      </p:pic>
    </p:spTree>
    <p:extLst>
      <p:ext uri="{BB962C8B-B14F-4D97-AF65-F5344CB8AC3E}">
        <p14:creationId xmlns:p14="http://schemas.microsoft.com/office/powerpoint/2010/main" val="87473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52"/>
            <a:ext cx="11353800" cy="1260000"/>
          </a:xfrm>
        </p:spPr>
        <p:txBody>
          <a:bodyPr/>
          <a:lstStyle/>
          <a:p>
            <a:r>
              <a:rPr lang="en-US" dirty="0"/>
              <a:t>Do all the work through external open calls </a:t>
            </a:r>
            <a:endParaRPr lang="en-GB" dirty="0"/>
          </a:p>
        </p:txBody>
      </p:sp>
      <p:sp>
        <p:nvSpPr>
          <p:cNvPr id="3" name="Content Placeholder 2"/>
          <p:cNvSpPr>
            <a:spLocks noGrp="1"/>
          </p:cNvSpPr>
          <p:nvPr>
            <p:ph idx="1"/>
          </p:nvPr>
        </p:nvSpPr>
        <p:spPr/>
        <p:txBody>
          <a:bodyPr>
            <a:normAutofit/>
          </a:bodyPr>
          <a:lstStyle/>
          <a:p>
            <a:r>
              <a:rPr lang="en-GB" sz="2400" dirty="0"/>
              <a:t>Actors are funding organizations and / or authorities, no public ref labs or research centres), only limited number of private partners </a:t>
            </a:r>
          </a:p>
          <a:p>
            <a:r>
              <a:rPr lang="en-GB" sz="2400" dirty="0"/>
              <a:t>Co-funding 30%; likely difficult to get heavy in cash from countries</a:t>
            </a:r>
          </a:p>
          <a:p>
            <a:r>
              <a:rPr lang="en-GB" sz="2400" dirty="0"/>
              <a:t>Only open calls, (most) co-funded; industry and third parties can join (open call) on case by case basis</a:t>
            </a:r>
          </a:p>
          <a:p>
            <a:r>
              <a:rPr lang="en-GB" sz="2400" dirty="0"/>
              <a:t>Basically no risk of conflict of interest</a:t>
            </a:r>
          </a:p>
          <a:p>
            <a:r>
              <a:rPr lang="en-GB" sz="2400" dirty="0"/>
              <a:t>But: likely more </a:t>
            </a:r>
            <a:r>
              <a:rPr lang="en-GB" sz="2400" dirty="0" err="1"/>
              <a:t>restrictred</a:t>
            </a:r>
            <a:r>
              <a:rPr lang="en-GB" sz="2400" dirty="0"/>
              <a:t> budget (in cash contributions)</a:t>
            </a:r>
          </a:p>
        </p:txBody>
      </p:sp>
      <p:pic>
        <p:nvPicPr>
          <p:cNvPr id="7" name="Picture 6"/>
          <p:cNvPicPr>
            <a:picLocks noChangeAspect="1"/>
          </p:cNvPicPr>
          <p:nvPr/>
        </p:nvPicPr>
        <p:blipFill>
          <a:blip r:embed="rId2"/>
          <a:stretch>
            <a:fillRect/>
          </a:stretch>
        </p:blipFill>
        <p:spPr>
          <a:xfrm>
            <a:off x="1475100" y="5641071"/>
            <a:ext cx="10080000" cy="909747"/>
          </a:xfrm>
          <a:prstGeom prst="rect">
            <a:avLst/>
          </a:prstGeom>
        </p:spPr>
      </p:pic>
    </p:spTree>
    <p:extLst>
      <p:ext uri="{BB962C8B-B14F-4D97-AF65-F5344CB8AC3E}">
        <p14:creationId xmlns:p14="http://schemas.microsoft.com/office/powerpoint/2010/main" val="387386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034854" y="1166364"/>
            <a:ext cx="10122292" cy="4525273"/>
            <a:chOff x="1034854" y="1166364"/>
            <a:chExt cx="10122292" cy="4525273"/>
          </a:xfrm>
        </p:grpSpPr>
        <p:grpSp>
          <p:nvGrpSpPr>
            <p:cNvPr id="14" name="Group 13"/>
            <p:cNvGrpSpPr/>
            <p:nvPr/>
          </p:nvGrpSpPr>
          <p:grpSpPr>
            <a:xfrm>
              <a:off x="1034855" y="2279345"/>
              <a:ext cx="10122291" cy="900001"/>
              <a:chOff x="1034855" y="2279345"/>
              <a:chExt cx="10122291" cy="900001"/>
            </a:xfrm>
          </p:grpSpPr>
          <p:sp>
            <p:nvSpPr>
              <p:cNvPr id="3" name="Rounded Rectangle 2"/>
              <p:cNvSpPr/>
              <p:nvPr/>
            </p:nvSpPr>
            <p:spPr>
              <a:xfrm>
                <a:off x="1034855" y="2279346"/>
                <a:ext cx="6480000" cy="90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Research Centres &amp; Ref. Labs</a:t>
                </a:r>
                <a:endParaRPr lang="en-GB" dirty="0"/>
              </a:p>
            </p:txBody>
          </p:sp>
          <p:sp>
            <p:nvSpPr>
              <p:cNvPr id="6" name="Rounded Rectangle 5"/>
              <p:cNvSpPr/>
              <p:nvPr/>
            </p:nvSpPr>
            <p:spPr>
              <a:xfrm>
                <a:off x="7694854" y="2279346"/>
                <a:ext cx="162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Funding Organizations</a:t>
                </a:r>
              </a:p>
            </p:txBody>
          </p:sp>
          <p:sp>
            <p:nvSpPr>
              <p:cNvPr id="8" name="Oval 7"/>
              <p:cNvSpPr/>
              <p:nvPr/>
            </p:nvSpPr>
            <p:spPr>
              <a:xfrm>
                <a:off x="9897146" y="2279345"/>
                <a:ext cx="1260000" cy="9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Private</a:t>
                </a:r>
              </a:p>
            </p:txBody>
          </p:sp>
        </p:grpSp>
        <p:grpSp>
          <p:nvGrpSpPr>
            <p:cNvPr id="15" name="Group 14"/>
            <p:cNvGrpSpPr/>
            <p:nvPr/>
          </p:nvGrpSpPr>
          <p:grpSpPr>
            <a:xfrm>
              <a:off x="1034855" y="3535491"/>
              <a:ext cx="10122291" cy="900001"/>
              <a:chOff x="1034855" y="3535491"/>
              <a:chExt cx="10122291" cy="900001"/>
            </a:xfrm>
          </p:grpSpPr>
          <p:sp>
            <p:nvSpPr>
              <p:cNvPr id="4" name="Rounded Rectangle 3"/>
              <p:cNvSpPr/>
              <p:nvPr/>
            </p:nvSpPr>
            <p:spPr>
              <a:xfrm>
                <a:off x="2834854" y="3535491"/>
                <a:ext cx="648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Funding Organizations</a:t>
                </a:r>
                <a:endParaRPr lang="en-GB" dirty="0"/>
              </a:p>
            </p:txBody>
          </p:sp>
          <p:sp>
            <p:nvSpPr>
              <p:cNvPr id="5" name="Rounded Rectangle 4"/>
              <p:cNvSpPr/>
              <p:nvPr/>
            </p:nvSpPr>
            <p:spPr>
              <a:xfrm>
                <a:off x="1034855" y="3535492"/>
                <a:ext cx="1620000" cy="90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RC &amp; RL</a:t>
                </a:r>
              </a:p>
            </p:txBody>
          </p:sp>
          <p:sp>
            <p:nvSpPr>
              <p:cNvPr id="9" name="Oval 8"/>
              <p:cNvSpPr/>
              <p:nvPr/>
            </p:nvSpPr>
            <p:spPr>
              <a:xfrm>
                <a:off x="9897146" y="3535491"/>
                <a:ext cx="1260000" cy="9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Private</a:t>
                </a:r>
                <a:endParaRPr lang="en-GB" dirty="0"/>
              </a:p>
            </p:txBody>
          </p:sp>
        </p:grpSp>
        <p:grpSp>
          <p:nvGrpSpPr>
            <p:cNvPr id="16" name="Group 15"/>
            <p:cNvGrpSpPr/>
            <p:nvPr/>
          </p:nvGrpSpPr>
          <p:grpSpPr>
            <a:xfrm>
              <a:off x="1034854" y="4791637"/>
              <a:ext cx="10122292" cy="900000"/>
              <a:chOff x="1034854" y="4791637"/>
              <a:chExt cx="10122292" cy="900000"/>
            </a:xfrm>
          </p:grpSpPr>
          <p:sp>
            <p:nvSpPr>
              <p:cNvPr id="7" name="Rounded Rectangle 6"/>
              <p:cNvSpPr/>
              <p:nvPr/>
            </p:nvSpPr>
            <p:spPr>
              <a:xfrm>
                <a:off x="1034854" y="4791637"/>
                <a:ext cx="828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Funding Organizations</a:t>
                </a:r>
              </a:p>
            </p:txBody>
          </p:sp>
          <p:sp>
            <p:nvSpPr>
              <p:cNvPr id="10" name="Oval 9"/>
              <p:cNvSpPr/>
              <p:nvPr/>
            </p:nvSpPr>
            <p:spPr>
              <a:xfrm>
                <a:off x="9897146" y="4791637"/>
                <a:ext cx="1260000" cy="90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Private</a:t>
                </a:r>
                <a:endParaRPr lang="en-GB" dirty="0"/>
              </a:p>
            </p:txBody>
          </p:sp>
        </p:grpSp>
        <p:grpSp>
          <p:nvGrpSpPr>
            <p:cNvPr id="13" name="Group 12"/>
            <p:cNvGrpSpPr/>
            <p:nvPr/>
          </p:nvGrpSpPr>
          <p:grpSpPr>
            <a:xfrm>
              <a:off x="1034855" y="1166364"/>
              <a:ext cx="10122291" cy="900000"/>
              <a:chOff x="1034855" y="1166364"/>
              <a:chExt cx="10122291" cy="900000"/>
            </a:xfrm>
          </p:grpSpPr>
          <p:sp>
            <p:nvSpPr>
              <p:cNvPr id="2" name="Rounded Rectangle 1"/>
              <p:cNvSpPr/>
              <p:nvPr/>
            </p:nvSpPr>
            <p:spPr>
              <a:xfrm>
                <a:off x="1034855" y="1166364"/>
                <a:ext cx="8280000" cy="90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Research Centres &amp; Ref. Labs</a:t>
                </a:r>
              </a:p>
            </p:txBody>
          </p:sp>
          <p:sp>
            <p:nvSpPr>
              <p:cNvPr id="11" name="Oval 10"/>
              <p:cNvSpPr/>
              <p:nvPr/>
            </p:nvSpPr>
            <p:spPr>
              <a:xfrm>
                <a:off x="9897146" y="1166364"/>
                <a:ext cx="1260000" cy="900000"/>
              </a:xfrm>
              <a:prstGeom prst="ellipse">
                <a:avLst/>
              </a:prstGeom>
              <a:noFill/>
              <a:ln w="38100">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Private</a:t>
                </a:r>
                <a:endParaRPr lang="en-GB" dirty="0"/>
              </a:p>
            </p:txBody>
          </p:sp>
        </p:grpSp>
      </p:grpSp>
    </p:spTree>
    <p:extLst>
      <p:ext uri="{BB962C8B-B14F-4D97-AF65-F5344CB8AC3E}">
        <p14:creationId xmlns:p14="http://schemas.microsoft.com/office/powerpoint/2010/main" val="374928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From the EUP template</a:t>
            </a:r>
          </a:p>
        </p:txBody>
      </p:sp>
      <p:sp>
        <p:nvSpPr>
          <p:cNvPr id="3" name="Text Placeholder 2"/>
          <p:cNvSpPr>
            <a:spLocks noGrp="1"/>
          </p:cNvSpPr>
          <p:nvPr>
            <p:ph type="body" sz="quarter" idx="10"/>
          </p:nvPr>
        </p:nvSpPr>
        <p:spPr/>
        <p:txBody>
          <a:bodyPr>
            <a:normAutofit/>
          </a:bodyPr>
          <a:lstStyle/>
          <a:p>
            <a:r>
              <a:rPr lang="en-GB" dirty="0">
                <a:hlinkClick r:id="rId2"/>
              </a:rPr>
              <a:t>Template</a:t>
            </a:r>
            <a:r>
              <a:rPr lang="en-GB" dirty="0"/>
              <a:t> ‘Partnership Guidance’, Sept. 2019</a:t>
            </a:r>
          </a:p>
        </p:txBody>
      </p:sp>
    </p:spTree>
    <p:extLst>
      <p:ext uri="{BB962C8B-B14F-4D97-AF65-F5344CB8AC3E}">
        <p14:creationId xmlns:p14="http://schemas.microsoft.com/office/powerpoint/2010/main" val="30340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3.1 Activities</a:t>
            </a:r>
          </a:p>
        </p:txBody>
      </p:sp>
      <p:sp>
        <p:nvSpPr>
          <p:cNvPr id="3" name="Content Placeholder 2"/>
          <p:cNvSpPr>
            <a:spLocks noGrp="1"/>
          </p:cNvSpPr>
          <p:nvPr>
            <p:ph idx="1"/>
          </p:nvPr>
        </p:nvSpPr>
        <p:spPr/>
        <p:txBody>
          <a:bodyPr>
            <a:normAutofit/>
          </a:bodyPr>
          <a:lstStyle/>
          <a:p>
            <a:pPr lvl="0"/>
            <a:r>
              <a:rPr lang="en-GB" i="1" dirty="0"/>
              <a:t>Describe the envisaged </a:t>
            </a:r>
            <a:r>
              <a:rPr lang="en-GB" i="1" u="sng" dirty="0"/>
              <a:t>portfolio of activities</a:t>
            </a:r>
            <a:r>
              <a:rPr lang="en-GB" i="1" dirty="0"/>
              <a:t> to support the full and effective achievement of the objectives and expected impacts of the proposed Partnership (to be elaborated in detail in the SRIA);</a:t>
            </a:r>
            <a:endParaRPr lang="en-GB" dirty="0"/>
          </a:p>
          <a:p>
            <a:pPr lvl="1"/>
            <a:r>
              <a:rPr lang="en-GB" dirty="0"/>
              <a:t>Open calls, internal calls</a:t>
            </a:r>
          </a:p>
          <a:p>
            <a:pPr lvl="1"/>
            <a:r>
              <a:rPr lang="en-GB" dirty="0"/>
              <a:t>Consultations to identify needs of stakeholders</a:t>
            </a:r>
          </a:p>
          <a:p>
            <a:pPr lvl="1"/>
            <a:r>
              <a:rPr lang="en-GB" dirty="0"/>
              <a:t>Education and training activities, summer schools, scientific meetings and conferences for dedicated / larger audience</a:t>
            </a:r>
          </a:p>
          <a:p>
            <a:pPr lvl="1"/>
            <a:r>
              <a:rPr lang="en-GB" dirty="0"/>
              <a:t>Dissemination of results and outcomes: communication, dissemination, exploitation</a:t>
            </a:r>
          </a:p>
          <a:p>
            <a:pPr lvl="1"/>
            <a:r>
              <a:rPr lang="en-GB" dirty="0"/>
              <a:t>Policy meetings</a:t>
            </a:r>
          </a:p>
          <a:p>
            <a:pPr lvl="1"/>
            <a:r>
              <a:rPr lang="en-GB" dirty="0"/>
              <a:t>Other?</a:t>
            </a:r>
          </a:p>
        </p:txBody>
      </p:sp>
    </p:spTree>
    <p:extLst>
      <p:ext uri="{BB962C8B-B14F-4D97-AF65-F5344CB8AC3E}">
        <p14:creationId xmlns:p14="http://schemas.microsoft.com/office/powerpoint/2010/main" val="2083121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3.1 Activities</a:t>
            </a:r>
          </a:p>
        </p:txBody>
      </p:sp>
      <p:sp>
        <p:nvSpPr>
          <p:cNvPr id="3" name="Content Placeholder 2"/>
          <p:cNvSpPr>
            <a:spLocks noGrp="1"/>
          </p:cNvSpPr>
          <p:nvPr>
            <p:ph idx="1"/>
          </p:nvPr>
        </p:nvSpPr>
        <p:spPr/>
        <p:txBody>
          <a:bodyPr>
            <a:normAutofit/>
          </a:bodyPr>
          <a:lstStyle/>
          <a:p>
            <a:pPr lvl="0"/>
            <a:r>
              <a:rPr lang="en-GB" i="1" dirty="0"/>
              <a:t>Describe the </a:t>
            </a:r>
            <a:r>
              <a:rPr lang="en-GB" i="1" u="sng" dirty="0"/>
              <a:t>mechanisms which will ensure the complementarity of activities</a:t>
            </a:r>
            <a:r>
              <a:rPr lang="en-GB" i="1" dirty="0"/>
              <a:t> and help avoid unnecessary duplications with other relevant initiatives of Horizon Europe, including with other relevant European Partnerships, missions and EU actions / initiatives beyond Horizon Europe;</a:t>
            </a:r>
            <a:endParaRPr lang="en-GB" dirty="0"/>
          </a:p>
          <a:p>
            <a:pPr lvl="1"/>
            <a:r>
              <a:rPr lang="en-GB" dirty="0"/>
              <a:t>Co-creating SRIA in collaboration with ICRAD ERA-Net, DISCONTOOLS, STAR-IDAZ IRC, One Health EJP, etc. (EPIZONE, others?) </a:t>
            </a:r>
          </a:p>
          <a:p>
            <a:pPr lvl="1"/>
            <a:r>
              <a:rPr lang="en-GB" dirty="0"/>
              <a:t>Contacts established with JPIAMR (EUP One Health-AMR), one of the consortiums preparing EUP Pandemic Preparedness, through SCAR with EUP Safe and Sustainable Food Systems, EUP </a:t>
            </a:r>
            <a:r>
              <a:rPr lang="en-GB" dirty="0" err="1"/>
              <a:t>AgroEcology</a:t>
            </a:r>
            <a:r>
              <a:rPr lang="en-GB" dirty="0"/>
              <a:t>, with EUP Biodiversity?</a:t>
            </a:r>
          </a:p>
          <a:p>
            <a:pPr lvl="1"/>
            <a:r>
              <a:rPr lang="en-GB" dirty="0"/>
              <a:t>Willingness to organize common calls for research</a:t>
            </a:r>
          </a:p>
        </p:txBody>
      </p:sp>
    </p:spTree>
    <p:extLst>
      <p:ext uri="{BB962C8B-B14F-4D97-AF65-F5344CB8AC3E}">
        <p14:creationId xmlns:p14="http://schemas.microsoft.com/office/powerpoint/2010/main" val="12063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00000" y="482861"/>
            <a:ext cx="9599951" cy="473104"/>
          </a:xfrm>
        </p:spPr>
        <p:txBody>
          <a:bodyPr anchor="t" anchorCtr="0">
            <a:normAutofit fontScale="90000"/>
          </a:bodyPr>
          <a:lstStyle/>
          <a:p>
            <a:pPr>
              <a:lnSpc>
                <a:spcPct val="100000"/>
              </a:lnSpc>
            </a:pPr>
            <a:r>
              <a:rPr lang="en-GB" kern="100" spc="-50" dirty="0">
                <a:solidFill>
                  <a:srgbClr val="548235"/>
                </a:solidFill>
                <a:latin typeface="Verdana" panose="020B0604030504040204" pitchFamily="34" charset="0"/>
                <a:ea typeface="Verdana" panose="020B0604030504040204" pitchFamily="34" charset="0"/>
              </a:rPr>
              <a:t>New approach to European Partnerships</a:t>
            </a:r>
            <a:r>
              <a:rPr lang="en-GB" dirty="0">
                <a:solidFill>
                  <a:srgbClr val="548235"/>
                </a:solidFill>
                <a:latin typeface="Verdana" panose="020B0604030504040204" pitchFamily="34" charset="0"/>
                <a:ea typeface="Verdana" panose="020B0604030504040204" pitchFamily="34" charset="0"/>
              </a:rPr>
              <a:t> </a:t>
            </a:r>
          </a:p>
        </p:txBody>
      </p:sp>
      <p:sp>
        <p:nvSpPr>
          <p:cNvPr id="5" name="Text Placeholder 2"/>
          <p:cNvSpPr txBox="1">
            <a:spLocks/>
          </p:cNvSpPr>
          <p:nvPr/>
        </p:nvSpPr>
        <p:spPr>
          <a:xfrm>
            <a:off x="838199" y="1161404"/>
            <a:ext cx="10515600" cy="2206650"/>
          </a:xfrm>
          <a:prstGeom prst="rect">
            <a:avLst/>
          </a:prstGeom>
          <a:solidFill>
            <a:schemeClr val="bg1"/>
          </a:solidFill>
          <a:ln w="28575">
            <a:solidFill>
              <a:schemeClr val="accent4"/>
            </a:solidFill>
            <a:prstDash val="sysDot"/>
          </a:ln>
        </p:spPr>
        <p:txBody>
          <a:bodyPr vert="horz" lIns="108000" tIns="108000" rIns="108000" bIns="10800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sym typeface="Wingdings" panose="05000000000000000000" pitchFamily="2" charset="2"/>
              </a:rPr>
              <a:t>New generation of objective-driven and more ambitious partnerships in support of agreed EU policy objectives </a:t>
            </a: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a:p>
            <a:pPr marL="3741750" marR="0" lvl="1" indent="-285750" algn="l" defTabSz="914400" rtl="0" eaLnBrk="1" fontAlgn="t" latinLnBrk="0" hangingPunct="1">
              <a:lnSpc>
                <a:spcPct val="100000"/>
              </a:lnSpc>
              <a:spcBef>
                <a:spcPts val="100"/>
              </a:spcBef>
              <a:spcAft>
                <a:spcPts val="0"/>
              </a:spcAft>
              <a:buClr>
                <a:srgbClr val="93168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rPr>
              <a:t>Strategic orientation</a:t>
            </a:r>
          </a:p>
          <a:p>
            <a:pPr marL="3741750" marR="0" lvl="1" indent="-285750" algn="l" defTabSz="914400" rtl="0" eaLnBrk="1" fontAlgn="t" latinLnBrk="0" hangingPunct="1">
              <a:lnSpc>
                <a:spcPct val="100000"/>
              </a:lnSpc>
              <a:spcBef>
                <a:spcPts val="100"/>
              </a:spcBef>
              <a:spcAft>
                <a:spcPts val="0"/>
              </a:spcAft>
              <a:buClr>
                <a:srgbClr val="93168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rPr>
              <a:t>Simple architecture and toolbox</a:t>
            </a:r>
          </a:p>
          <a:p>
            <a:pPr marL="3741750" marR="0" lvl="1" indent="-285750" algn="l" defTabSz="914400" rtl="0" eaLnBrk="1" fontAlgn="t" latinLnBrk="0" hangingPunct="1">
              <a:lnSpc>
                <a:spcPct val="100000"/>
              </a:lnSpc>
              <a:spcBef>
                <a:spcPts val="100"/>
              </a:spcBef>
              <a:spcAft>
                <a:spcPts val="0"/>
              </a:spcAft>
              <a:buClr>
                <a:srgbClr val="931680"/>
              </a:buClr>
              <a:buSzTx/>
              <a:buFont typeface="Arial" panose="020B0604020202020204" pitchFamily="34" charset="0"/>
              <a:buChar char="•"/>
              <a:tabLst/>
              <a:defRPr/>
            </a:pPr>
            <a:r>
              <a:rPr kumimoji="0" lang="en-IE" sz="1800" b="1" i="0" u="none" strike="noStrike" kern="1200" cap="none" spc="-5" normalizeH="0" baseline="0" noProof="0" dirty="0">
                <a:ln>
                  <a:noFill/>
                </a:ln>
                <a:solidFill>
                  <a:srgbClr val="444342"/>
                </a:solidFill>
                <a:effectLst/>
                <a:uLnTx/>
                <a:uFillTx/>
                <a:latin typeface="Arial"/>
                <a:ea typeface="+mn-ea"/>
                <a:cs typeface="Arial"/>
              </a:rPr>
              <a:t>Common set of criteria for the life-cycle  (</a:t>
            </a:r>
            <a:r>
              <a:rPr kumimoji="0" lang="en-US" sz="1800" b="1" i="0" u="none" strike="noStrike" kern="1200" cap="none" spc="-5" normalizeH="0" baseline="0" noProof="0" dirty="0">
                <a:ln>
                  <a:noFill/>
                </a:ln>
                <a:solidFill>
                  <a:srgbClr val="444342"/>
                </a:solidFill>
                <a:effectLst/>
                <a:uLnTx/>
                <a:uFillTx/>
                <a:latin typeface="Arial"/>
                <a:ea typeface="+mn-ea"/>
                <a:cs typeface="Arial"/>
              </a:rPr>
              <a:t>Horizon Europe regulation Article </a:t>
            </a:r>
            <a:r>
              <a:rPr kumimoji="0" lang="en-US" sz="1800" b="1" i="0" u="none" strike="noStrike" kern="1200" cap="none" spc="-5" normalizeH="0" baseline="0" noProof="0" dirty="0">
                <a:ln>
                  <a:noFill/>
                </a:ln>
                <a:solidFill>
                  <a:srgbClr val="FF0000"/>
                </a:solidFill>
                <a:effectLst/>
                <a:uLnTx/>
                <a:uFillTx/>
                <a:latin typeface="Arial"/>
                <a:ea typeface="+mn-ea"/>
                <a:cs typeface="Arial"/>
              </a:rPr>
              <a:t>8 </a:t>
            </a:r>
            <a:r>
              <a:rPr kumimoji="0" lang="en-US" sz="1800" b="1" i="0" u="none" strike="noStrike" kern="1200" cap="none" spc="-5" normalizeH="0" baseline="0" noProof="0" dirty="0">
                <a:ln>
                  <a:noFill/>
                </a:ln>
                <a:solidFill>
                  <a:srgbClr val="444342"/>
                </a:solidFill>
                <a:effectLst/>
                <a:uLnTx/>
                <a:uFillTx/>
                <a:latin typeface="Arial"/>
                <a:ea typeface="+mn-ea"/>
                <a:cs typeface="Arial"/>
              </a:rPr>
              <a:t>and Annex III)</a:t>
            </a:r>
            <a:endParaRPr kumimoji="0" lang="en-IE" sz="1800" b="1" i="0" u="none" strike="noStrike" kern="1200" cap="none" spc="-5" normalizeH="0" baseline="0" noProof="0" dirty="0">
              <a:ln>
                <a:noFill/>
              </a:ln>
              <a:solidFill>
                <a:srgbClr val="444342"/>
              </a:solidFill>
              <a:effectLst/>
              <a:uLnTx/>
              <a:uFillTx/>
              <a:latin typeface="Arial"/>
              <a:ea typeface="+mn-ea"/>
              <a:cs typeface="Arial"/>
            </a:endParaRPr>
          </a:p>
          <a:p>
            <a:pPr marL="3741750" marR="0" lvl="1" indent="-285750" algn="l" defTabSz="914400" rtl="0" eaLnBrk="1" fontAlgn="t" latinLnBrk="0" hangingPunct="1">
              <a:lnSpc>
                <a:spcPct val="100000"/>
              </a:lnSpc>
              <a:spcBef>
                <a:spcPts val="100"/>
              </a:spcBef>
              <a:spcAft>
                <a:spcPts val="0"/>
              </a:spcAft>
              <a:buClr>
                <a:srgbClr val="931680"/>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3780000" marR="0" lvl="1" indent="-324000" algn="l" defTabSz="914400" rtl="0" eaLnBrk="1" fontAlgn="t" latinLnBrk="0" hangingPunct="1">
              <a:lnSpc>
                <a:spcPct val="100000"/>
              </a:lnSpc>
              <a:spcBef>
                <a:spcPts val="0"/>
              </a:spcBef>
              <a:spcAft>
                <a:spcPts val="0"/>
              </a:spcAft>
              <a:buClr>
                <a:srgbClr val="931680"/>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6" name="TextBox 5"/>
          <p:cNvSpPr txBox="1"/>
          <p:nvPr/>
        </p:nvSpPr>
        <p:spPr>
          <a:xfrm>
            <a:off x="838199" y="3672088"/>
            <a:ext cx="3348000" cy="2304000"/>
          </a:xfrm>
          <a:prstGeom prst="rect">
            <a:avLst/>
          </a:prstGeom>
          <a:solidFill>
            <a:schemeClr val="accent4"/>
          </a:solidFill>
          <a:ln>
            <a:noFill/>
          </a:ln>
        </p:spPr>
        <p:txBody>
          <a:bodyPr wrap="square" lIns="108000" tIns="108000" rIns="108000" bIns="72000" rtlCol="0">
            <a:spAutoFit/>
          </a:bodyPr>
          <a:lstStyle/>
          <a:p>
            <a:pPr marL="0" marR="0" lvl="0" indent="0" algn="l" defTabSz="800100" rtl="0" eaLnBrk="1" fontAlgn="auto" latinLnBrk="0" hangingPunct="1">
              <a:lnSpc>
                <a:spcPct val="90000"/>
              </a:lnSpc>
              <a:spcBef>
                <a:spcPct val="0"/>
              </a:spcBef>
              <a:spcAft>
                <a:spcPts val="0"/>
              </a:spcAft>
              <a:buClrTx/>
              <a:buSzTx/>
              <a:buFontTx/>
              <a:buNone/>
              <a:tabLst/>
              <a:defRPr/>
            </a:pPr>
            <a:r>
              <a:rPr kumimoji="0" lang="de-DE" sz="2000" b="1" i="0" u="none" strike="noStrike" kern="1200" cap="all" spc="0" normalizeH="0" baseline="0" noProof="0" dirty="0">
                <a:ln>
                  <a:noFill/>
                </a:ln>
                <a:solidFill>
                  <a:srgbClr val="931680"/>
                </a:solidFill>
                <a:effectLst/>
                <a:uLnTx/>
                <a:uFillTx/>
                <a:latin typeface="Arial"/>
                <a:ea typeface="+mn-ea"/>
                <a:cs typeface="+mn-cs"/>
              </a:rPr>
              <a:t>Co-</a:t>
            </a:r>
            <a:r>
              <a:rPr kumimoji="0" lang="de-DE" sz="2000" b="1" i="0" u="none" strike="noStrike" kern="1200" cap="all" spc="0" normalizeH="0" baseline="0" noProof="0" dirty="0" err="1">
                <a:ln>
                  <a:noFill/>
                </a:ln>
                <a:solidFill>
                  <a:srgbClr val="931680"/>
                </a:solidFill>
                <a:effectLst/>
                <a:uLnTx/>
                <a:uFillTx/>
                <a:latin typeface="Arial"/>
                <a:ea typeface="+mn-ea"/>
                <a:cs typeface="+mn-cs"/>
              </a:rPr>
              <a:t>programmed</a:t>
            </a:r>
            <a:endParaRPr kumimoji="0" lang="de-DE" sz="2000" b="1" i="0" u="none" strike="noStrike" kern="1200" cap="all" spc="0" normalizeH="0" baseline="0" noProof="0" dirty="0">
              <a:ln>
                <a:noFill/>
              </a:ln>
              <a:solidFill>
                <a:srgbClr val="931680"/>
              </a:solidFill>
              <a:effectLst/>
              <a:uLnTx/>
              <a:uFillTx/>
              <a:latin typeface="Arial"/>
              <a:ea typeface="+mn-ea"/>
              <a:cs typeface="+mn-cs"/>
            </a:endParaRPr>
          </a:p>
          <a:p>
            <a:pPr marL="0" marR="0" lvl="0" indent="0" algn="l" defTabSz="800100" rtl="0" eaLnBrk="1" fontAlgn="auto"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Based on Memoranda of Understanding/contractual arrangements; implemented independently by the partners and by Horizon Europe</a:t>
            </a: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Pentagon 11">
            <a:extLst>
              <a:ext uri="{FF2B5EF4-FFF2-40B4-BE49-F238E27FC236}">
                <a16:creationId xmlns:a16="http://schemas.microsoft.com/office/drawing/2014/main" id="{23128E1A-CB89-47F8-938A-56BB556A2F49}"/>
              </a:ext>
            </a:extLst>
          </p:cNvPr>
          <p:cNvSpPr/>
          <p:nvPr/>
        </p:nvSpPr>
        <p:spPr bwMode="auto">
          <a:xfrm>
            <a:off x="1118271" y="2064254"/>
            <a:ext cx="3067929" cy="1174233"/>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Verdana" panose="020B0604030504040204" pitchFamily="34" charset="0"/>
                <a:cs typeface="Verdana" panose="020B0604030504040204" pitchFamily="34" charset="0"/>
              </a:rPr>
              <a:t>Key Features</a:t>
            </a:r>
          </a:p>
        </p:txBody>
      </p:sp>
      <p:sp>
        <p:nvSpPr>
          <p:cNvPr id="8" name="TextBox 7"/>
          <p:cNvSpPr txBox="1"/>
          <p:nvPr/>
        </p:nvSpPr>
        <p:spPr>
          <a:xfrm>
            <a:off x="4367999" y="3672088"/>
            <a:ext cx="3204000" cy="2304000"/>
          </a:xfrm>
          <a:prstGeom prst="rect">
            <a:avLst/>
          </a:prstGeom>
          <a:solidFill>
            <a:schemeClr val="accent4"/>
          </a:solidFill>
          <a:ln>
            <a:noFill/>
          </a:ln>
        </p:spPr>
        <p:txBody>
          <a:bodyPr wrap="square" lIns="108000" tIns="72000" rIns="108000" bIns="72000" rtlCol="0">
            <a:spAutoFit/>
          </a:bodyPr>
          <a:lstStyle/>
          <a:p>
            <a:pPr marL="0" marR="0" lvl="0" indent="0" algn="l" defTabSz="8001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0" normalizeH="0" baseline="0" noProof="0" dirty="0">
                <a:ln>
                  <a:noFill/>
                </a:ln>
                <a:solidFill>
                  <a:srgbClr val="931680"/>
                </a:solidFill>
                <a:effectLst/>
                <a:uLnTx/>
                <a:uFillTx/>
                <a:latin typeface="Arial"/>
                <a:ea typeface="+mn-ea"/>
                <a:cs typeface="+mn-cs"/>
              </a:rPr>
              <a:t>Co-</a:t>
            </a:r>
            <a:r>
              <a:rPr kumimoji="0" lang="de-DE" sz="2000" b="1" i="0" u="none" strike="noStrike" kern="1200" cap="all" spc="0" normalizeH="0" baseline="0" noProof="0" dirty="0" err="1">
                <a:ln>
                  <a:noFill/>
                </a:ln>
                <a:solidFill>
                  <a:srgbClr val="931680"/>
                </a:solidFill>
                <a:effectLst/>
                <a:uLnTx/>
                <a:uFillTx/>
                <a:latin typeface="Arial"/>
                <a:ea typeface="+mn-ea"/>
                <a:cs typeface="+mn-cs"/>
              </a:rPr>
              <a:t>funded</a:t>
            </a:r>
            <a:endParaRPr kumimoji="0" lang="de-DE" sz="2000" b="1" i="0" u="none" strike="noStrike" kern="1200" cap="all" spc="0" normalizeH="0" baseline="0" noProof="0" dirty="0">
              <a:ln>
                <a:noFill/>
              </a:ln>
              <a:solidFill>
                <a:srgbClr val="931680"/>
              </a:solidFill>
              <a:effectLst/>
              <a:uLnTx/>
              <a:uFillTx/>
              <a:latin typeface="Arial"/>
              <a:ea typeface="+mn-ea"/>
              <a:cs typeface="+mn-cs"/>
            </a:endParaRPr>
          </a:p>
          <a:p>
            <a:pPr marL="0" marR="0" lvl="0" indent="0" algn="l" defTabSz="8001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Based on a joint </a:t>
            </a:r>
            <a:r>
              <a:rPr kumimoji="0" lang="en-US" sz="2000" b="0" i="0" u="none" strike="noStrike" kern="1200" cap="none" spc="0" normalizeH="0" baseline="0" noProof="0" dirty="0" err="1">
                <a:ln>
                  <a:noFill/>
                </a:ln>
                <a:solidFill>
                  <a:srgbClr val="FFFFFF"/>
                </a:solidFill>
                <a:effectLst/>
                <a:uLnTx/>
                <a:uFillTx/>
                <a:latin typeface="Arial"/>
                <a:ea typeface="+mn-ea"/>
                <a:cs typeface="+mn-cs"/>
                <a:sym typeface="Wingdings" panose="05000000000000000000" pitchFamily="2" charset="2"/>
              </a:rPr>
              <a:t>programme</a:t>
            </a:r>
            <a:r>
              <a:rPr kumimoji="0" lang="en-US" sz="20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 agreed and implemented by partners; commitment of partners for financial and in-kind contributions</a:t>
            </a: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p:cNvSpPr txBox="1"/>
          <p:nvPr/>
        </p:nvSpPr>
        <p:spPr>
          <a:xfrm>
            <a:off x="7753799" y="3672088"/>
            <a:ext cx="3600000" cy="2299842"/>
          </a:xfrm>
          <a:prstGeom prst="rect">
            <a:avLst/>
          </a:prstGeom>
          <a:solidFill>
            <a:schemeClr val="accent4"/>
          </a:solidFill>
          <a:ln>
            <a:noFill/>
          </a:ln>
        </p:spPr>
        <p:txBody>
          <a:bodyPr wrap="square" lIns="108000" tIns="72000" rIns="108000" bIns="72000" rtlCol="0">
            <a:spAutoFit/>
          </a:bodyPr>
          <a:lstStyle/>
          <a:p>
            <a:pPr marL="0" marR="0" lvl="0" indent="0" algn="l" defTabSz="755650" rtl="0" eaLnBrk="1" fontAlgn="auto" latinLnBrk="0" hangingPunct="1">
              <a:lnSpc>
                <a:spcPct val="100000"/>
              </a:lnSpc>
              <a:spcBef>
                <a:spcPct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Institutionalised</a:t>
            </a:r>
          </a:p>
          <a:p>
            <a:pPr marL="0" marR="0" lvl="0" indent="0" algn="l" defTabSz="75565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Based on long-term dimension and need for high integration; partnerships based on Art 185/187 of TFEU and the EIT legal acts for 2021-2027</a:t>
            </a: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00" y="288000"/>
            <a:ext cx="972000" cy="972000"/>
          </a:xfrm>
          <a:prstGeom prst="rect">
            <a:avLst/>
          </a:prstGeom>
        </p:spPr>
      </p:pic>
    </p:spTree>
    <p:extLst>
      <p:ext uri="{BB962C8B-B14F-4D97-AF65-F5344CB8AC3E}">
        <p14:creationId xmlns:p14="http://schemas.microsoft.com/office/powerpoint/2010/main" val="52798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3.1 Activities</a:t>
            </a:r>
          </a:p>
        </p:txBody>
      </p:sp>
      <p:sp>
        <p:nvSpPr>
          <p:cNvPr id="3" name="Content Placeholder 2"/>
          <p:cNvSpPr>
            <a:spLocks noGrp="1"/>
          </p:cNvSpPr>
          <p:nvPr>
            <p:ph idx="1"/>
          </p:nvPr>
        </p:nvSpPr>
        <p:spPr/>
        <p:txBody>
          <a:bodyPr>
            <a:normAutofit/>
          </a:bodyPr>
          <a:lstStyle/>
          <a:p>
            <a:pPr lvl="0"/>
            <a:r>
              <a:rPr lang="en-GB" i="1" dirty="0"/>
              <a:t>Demonstrate how the Partnership will ensure </a:t>
            </a:r>
            <a:r>
              <a:rPr lang="en-GB" i="1" u="sng" dirty="0"/>
              <a:t>coherence and synergies in relation to major national (sectorial) policies, programmes and activities</a:t>
            </a:r>
            <a:r>
              <a:rPr lang="en-GB" i="1" dirty="0"/>
              <a:t>.</a:t>
            </a:r>
            <a:endParaRPr lang="en-GB" dirty="0"/>
          </a:p>
          <a:p>
            <a:pPr lvl="1"/>
            <a:r>
              <a:rPr lang="en-GB" dirty="0"/>
              <a:t>Co-construction of PAHW dossier with DG-AGRI; links with SCAR</a:t>
            </a:r>
          </a:p>
          <a:p>
            <a:pPr lvl="1"/>
            <a:r>
              <a:rPr lang="en-GB" dirty="0"/>
              <a:t>All funding agencies / national &amp; regional authorities for animal health and animal welfare will be invited as partners and can therefore contribute to make the inventory of appropriate, national policies, programmes and activities</a:t>
            </a:r>
          </a:p>
          <a:p>
            <a:pPr lvl="1"/>
            <a:r>
              <a:rPr lang="en-GB" dirty="0"/>
              <a:t>Links with private sectors: FVE, EATIP, COPA-COGECA, </a:t>
            </a:r>
          </a:p>
          <a:p>
            <a:pPr lvl="1"/>
            <a:r>
              <a:rPr lang="en-GB" dirty="0"/>
              <a:t>Links with relevant international organizations: EFSA, OIE, EMA?</a:t>
            </a:r>
          </a:p>
          <a:p>
            <a:pPr lvl="1"/>
            <a:r>
              <a:rPr lang="en-GB" dirty="0"/>
              <a:t>Links with industry: </a:t>
            </a:r>
            <a:r>
              <a:rPr lang="en-GB" dirty="0" err="1"/>
              <a:t>AnimalHealth</a:t>
            </a:r>
            <a:r>
              <a:rPr lang="en-GB" dirty="0"/>
              <a:t> Europe, Diagnostics for Animals</a:t>
            </a:r>
          </a:p>
        </p:txBody>
      </p:sp>
    </p:spTree>
    <p:extLst>
      <p:ext uri="{BB962C8B-B14F-4D97-AF65-F5344CB8AC3E}">
        <p14:creationId xmlns:p14="http://schemas.microsoft.com/office/powerpoint/2010/main" val="1160921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3.2 Resources</a:t>
            </a:r>
          </a:p>
        </p:txBody>
      </p:sp>
      <p:sp>
        <p:nvSpPr>
          <p:cNvPr id="3" name="Content Placeholder 2"/>
          <p:cNvSpPr>
            <a:spLocks noGrp="1"/>
          </p:cNvSpPr>
          <p:nvPr>
            <p:ph idx="1"/>
          </p:nvPr>
        </p:nvSpPr>
        <p:spPr/>
        <p:txBody>
          <a:bodyPr/>
          <a:lstStyle/>
          <a:p>
            <a:pPr lvl="0"/>
            <a:r>
              <a:rPr lang="en-GB" i="1" dirty="0"/>
              <a:t>Please specify which </a:t>
            </a:r>
            <a:r>
              <a:rPr lang="en-GB" i="1" u="sng" dirty="0"/>
              <a:t>types and levels of contributions from partners</a:t>
            </a:r>
            <a:r>
              <a:rPr lang="en-GB" i="1" dirty="0"/>
              <a:t> are necessary to achieve the objectives and impacts (financial contributions, in-kind contributions, activities/resources linked to market, regulatory, societal or policy uptake, broader investments) and provide qualitative and quantitative information on these;</a:t>
            </a:r>
            <a:endParaRPr lang="en-GB" dirty="0"/>
          </a:p>
          <a:p>
            <a:pPr lvl="1"/>
            <a:r>
              <a:rPr lang="en-GB" dirty="0"/>
              <a:t>Can need to explain what 30% co-fund means in practice, knowing that e.g. 5 or 10% goes to overarching activities (meetings and events, recruitments, etc.)</a:t>
            </a:r>
          </a:p>
          <a:p>
            <a:pPr lvl="1"/>
            <a:r>
              <a:rPr lang="en-GB" dirty="0"/>
              <a:t>In cash trough FO, but also industry?</a:t>
            </a:r>
          </a:p>
          <a:p>
            <a:pPr lvl="0"/>
            <a:r>
              <a:rPr lang="en-GB" i="1" dirty="0"/>
              <a:t>Please specify which </a:t>
            </a:r>
            <a:r>
              <a:rPr lang="en-GB" i="1" u="sng" dirty="0"/>
              <a:t>other investments or framework conditions</a:t>
            </a:r>
            <a:r>
              <a:rPr lang="en-GB" i="1" dirty="0"/>
              <a:t> are envisaged / relevant for the deployment.</a:t>
            </a:r>
            <a:endParaRPr lang="en-GB" dirty="0"/>
          </a:p>
          <a:p>
            <a:pPr lvl="1"/>
            <a:r>
              <a:rPr lang="en-GB" dirty="0"/>
              <a:t>Industry? Other private partners? </a:t>
            </a:r>
          </a:p>
        </p:txBody>
      </p:sp>
    </p:spTree>
    <p:extLst>
      <p:ext uri="{BB962C8B-B14F-4D97-AF65-F5344CB8AC3E}">
        <p14:creationId xmlns:p14="http://schemas.microsoft.com/office/powerpoint/2010/main" val="305164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3.3 Governance</a:t>
            </a:r>
          </a:p>
        </p:txBody>
      </p:sp>
      <p:sp>
        <p:nvSpPr>
          <p:cNvPr id="3" name="Content Placeholder 2"/>
          <p:cNvSpPr>
            <a:spLocks noGrp="1"/>
          </p:cNvSpPr>
          <p:nvPr>
            <p:ph idx="1"/>
          </p:nvPr>
        </p:nvSpPr>
        <p:spPr/>
        <p:txBody>
          <a:bodyPr>
            <a:normAutofit lnSpcReduction="10000"/>
          </a:bodyPr>
          <a:lstStyle/>
          <a:p>
            <a:pPr lvl="0"/>
            <a:r>
              <a:rPr lang="en-GB" i="1" dirty="0"/>
              <a:t>Outline the </a:t>
            </a:r>
            <a:r>
              <a:rPr lang="en-GB" i="1" u="sng" dirty="0"/>
              <a:t>governance</a:t>
            </a:r>
            <a:r>
              <a:rPr lang="en-GB" i="1" dirty="0"/>
              <a:t> and </a:t>
            </a:r>
            <a:r>
              <a:rPr lang="en-GB" i="1" u="sng" dirty="0"/>
              <a:t>management</a:t>
            </a:r>
            <a:r>
              <a:rPr lang="en-GB" i="1" dirty="0"/>
              <a:t> of the Partnership, including </a:t>
            </a:r>
            <a:r>
              <a:rPr lang="en-GB" i="1" u="sng" dirty="0"/>
              <a:t>advisory structures</a:t>
            </a:r>
            <a:r>
              <a:rPr lang="en-GB" i="1" dirty="0"/>
              <a:t> and </a:t>
            </a:r>
            <a:r>
              <a:rPr lang="en-GB" i="1" u="sng" dirty="0"/>
              <a:t>mechanism to be established</a:t>
            </a:r>
            <a:r>
              <a:rPr lang="en-GB" i="1" dirty="0"/>
              <a:t>. Demonstrate how the governance and management of the Partnership helps to achieve the defined vision and objectives. Describe how it will contribute to ensuring </a:t>
            </a:r>
            <a:r>
              <a:rPr lang="en-GB" i="1" u="sng" dirty="0"/>
              <a:t>coherence and synergies with the EU research and innovation landscape</a:t>
            </a:r>
            <a:r>
              <a:rPr lang="en-GB" i="1" dirty="0"/>
              <a:t> and demonstrate, as well as </a:t>
            </a:r>
            <a:r>
              <a:rPr lang="en-GB" i="1" u="sng" dirty="0"/>
              <a:t>transparency and openness during the Partnership</a:t>
            </a:r>
            <a:r>
              <a:rPr lang="en-GB" i="1" dirty="0"/>
              <a:t> as regards the identification of its objectives, priorities, vision, Strategic Research and Innovation Agenda (SRIA) and work programmes.</a:t>
            </a:r>
            <a:endParaRPr lang="en-GB" dirty="0"/>
          </a:p>
          <a:p>
            <a:pPr lvl="1"/>
            <a:r>
              <a:rPr lang="en-GB" dirty="0"/>
              <a:t>Define actors/members and stakeholders</a:t>
            </a:r>
          </a:p>
          <a:p>
            <a:pPr lvl="1"/>
            <a:r>
              <a:rPr lang="en-GB" dirty="0"/>
              <a:t>Define roles of project manager, administrative team, incl. financial, monitoring, other?</a:t>
            </a:r>
          </a:p>
          <a:p>
            <a:pPr lvl="1"/>
            <a:r>
              <a:rPr lang="en-GB" dirty="0"/>
              <a:t>Scheme (coordinator + at least 2 co-coordinators)</a:t>
            </a:r>
          </a:p>
          <a:p>
            <a:pPr lvl="1"/>
            <a:r>
              <a:rPr lang="en-GB" dirty="0"/>
              <a:t>Avoid Conflict of Interest (who can take part in calls and get co-funding)</a:t>
            </a:r>
          </a:p>
          <a:p>
            <a:pPr lvl="1"/>
            <a:r>
              <a:rPr lang="en-GB" dirty="0"/>
              <a:t>Role of scientific advisors, stakeholders board (incl. other EUP representatives, EC DGs, international organizations), their composition</a:t>
            </a:r>
          </a:p>
        </p:txBody>
      </p:sp>
    </p:spTree>
    <p:extLst>
      <p:ext uri="{BB962C8B-B14F-4D97-AF65-F5344CB8AC3E}">
        <p14:creationId xmlns:p14="http://schemas.microsoft.com/office/powerpoint/2010/main" val="3863658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3.3 Governance</a:t>
            </a:r>
          </a:p>
        </p:txBody>
      </p:sp>
      <p:sp>
        <p:nvSpPr>
          <p:cNvPr id="3" name="Content Placeholder 2"/>
          <p:cNvSpPr>
            <a:spLocks noGrp="1"/>
          </p:cNvSpPr>
          <p:nvPr>
            <p:ph idx="1"/>
          </p:nvPr>
        </p:nvSpPr>
        <p:spPr/>
        <p:txBody>
          <a:bodyPr>
            <a:normAutofit/>
          </a:bodyPr>
          <a:lstStyle/>
          <a:p>
            <a:pPr lvl="0"/>
            <a:r>
              <a:rPr lang="en-GB" i="1" dirty="0"/>
              <a:t>Provide, with the support of the Commission services supporting the preparation, a description of the </a:t>
            </a:r>
            <a:r>
              <a:rPr lang="en-GB" i="1" u="sng" dirty="0"/>
              <a:t>involvement of the Commission</a:t>
            </a:r>
            <a:r>
              <a:rPr lang="en-GB" i="1" dirty="0"/>
              <a:t> in the preparation and implementation of the Partnership. In particular, describe </a:t>
            </a:r>
            <a:r>
              <a:rPr lang="en-GB" i="1" u="sng" dirty="0"/>
              <a:t>the mechanisms for defining and defending the EU public interest</a:t>
            </a:r>
            <a:r>
              <a:rPr lang="en-GB" i="1" dirty="0"/>
              <a:t> in the framework of the Partnership.</a:t>
            </a:r>
          </a:p>
          <a:p>
            <a:pPr lvl="1"/>
            <a:r>
              <a:rPr lang="en-GB" dirty="0"/>
              <a:t>Role of the EC in Governing, as stakeholder</a:t>
            </a:r>
          </a:p>
          <a:p>
            <a:pPr lvl="1"/>
            <a:endParaRPr lang="en-GB" dirty="0"/>
          </a:p>
        </p:txBody>
      </p:sp>
    </p:spTree>
    <p:extLst>
      <p:ext uri="{BB962C8B-B14F-4D97-AF65-F5344CB8AC3E}">
        <p14:creationId xmlns:p14="http://schemas.microsoft.com/office/powerpoint/2010/main" val="260570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3.4 Openness and transparency</a:t>
            </a:r>
          </a:p>
        </p:txBody>
      </p:sp>
      <p:sp>
        <p:nvSpPr>
          <p:cNvPr id="3" name="Content Placeholder 2"/>
          <p:cNvSpPr>
            <a:spLocks noGrp="1"/>
          </p:cNvSpPr>
          <p:nvPr>
            <p:ph idx="1"/>
          </p:nvPr>
        </p:nvSpPr>
        <p:spPr/>
        <p:txBody>
          <a:bodyPr>
            <a:normAutofit fontScale="92500"/>
          </a:bodyPr>
          <a:lstStyle/>
          <a:p>
            <a:pPr lvl="0"/>
            <a:r>
              <a:rPr lang="en-GB" i="1" dirty="0"/>
              <a:t>Demonstrate that the proposed Partnership will be established in a </a:t>
            </a:r>
            <a:r>
              <a:rPr lang="en-GB" i="1" u="sng" dirty="0"/>
              <a:t>transparent way with no unjustified restriction in participation</a:t>
            </a:r>
            <a:r>
              <a:rPr lang="en-GB" i="1" dirty="0"/>
              <a:t> and with a broad, open and transparent approach towards different sectors and geographical areas including international partners when relevant. Justify any </a:t>
            </a:r>
            <a:r>
              <a:rPr lang="en-GB" i="1" u="sng" dirty="0"/>
              <a:t>restrictions</a:t>
            </a:r>
            <a:r>
              <a:rPr lang="en-GB" i="1" dirty="0"/>
              <a:t> for the openness of the Partnership where it is deemed absolutely necessary;</a:t>
            </a:r>
            <a:endParaRPr lang="en-GB" dirty="0"/>
          </a:p>
          <a:p>
            <a:pPr lvl="1"/>
            <a:r>
              <a:rPr lang="en-GB" dirty="0"/>
              <a:t> </a:t>
            </a:r>
          </a:p>
          <a:p>
            <a:pPr lvl="0"/>
            <a:r>
              <a:rPr lang="en-GB" i="1" dirty="0"/>
              <a:t>Describe the </a:t>
            </a:r>
            <a:r>
              <a:rPr lang="en-GB" i="1" u="sng" dirty="0"/>
              <a:t>strategies and plans</a:t>
            </a:r>
            <a:r>
              <a:rPr lang="en-GB" i="1" dirty="0"/>
              <a:t> throughout the lifetime of the Partnership </a:t>
            </a:r>
            <a:r>
              <a:rPr lang="en-GB" i="1" u="sng" dirty="0"/>
              <a:t>to ensure easy and non-discriminatory access to information</a:t>
            </a:r>
            <a:r>
              <a:rPr lang="en-GB" i="1" dirty="0"/>
              <a:t> about the initiative and dissemination of and access to results (in line with Horizon Europe provisions), and </a:t>
            </a:r>
            <a:r>
              <a:rPr lang="en-GB" i="1" u="sng" dirty="0"/>
              <a:t>to stimulate the participation of new partners and actors</a:t>
            </a:r>
            <a:r>
              <a:rPr lang="en-GB" i="1" dirty="0"/>
              <a:t> in the definition of common priorities and their participation in the partnerships itself or its activities (including eligibility for funding);</a:t>
            </a:r>
            <a:endParaRPr lang="en-GB" dirty="0"/>
          </a:p>
          <a:p>
            <a:pPr lvl="1"/>
            <a:r>
              <a:rPr lang="en-GB" dirty="0"/>
              <a:t> Through the Annual Work Plan, active scanning of possible candidates, etc.</a:t>
            </a:r>
          </a:p>
        </p:txBody>
      </p:sp>
    </p:spTree>
    <p:extLst>
      <p:ext uri="{BB962C8B-B14F-4D97-AF65-F5344CB8AC3E}">
        <p14:creationId xmlns:p14="http://schemas.microsoft.com/office/powerpoint/2010/main" val="3477781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3.4 Openness and transparency</a:t>
            </a:r>
          </a:p>
        </p:txBody>
      </p:sp>
      <p:sp>
        <p:nvSpPr>
          <p:cNvPr id="3" name="Content Placeholder 2"/>
          <p:cNvSpPr>
            <a:spLocks noGrp="1"/>
          </p:cNvSpPr>
          <p:nvPr>
            <p:ph idx="1"/>
          </p:nvPr>
        </p:nvSpPr>
        <p:spPr/>
        <p:txBody>
          <a:bodyPr>
            <a:normAutofit/>
          </a:bodyPr>
          <a:lstStyle/>
          <a:p>
            <a:pPr lvl="0"/>
            <a:r>
              <a:rPr lang="en-GB" i="1" dirty="0"/>
              <a:t>Describe how the proposed Partnership will establish a </a:t>
            </a:r>
            <a:r>
              <a:rPr lang="en-GB" i="1" u="sng" dirty="0"/>
              <a:t>proactive recruitment policy</a:t>
            </a:r>
            <a:r>
              <a:rPr lang="en-GB" i="1" dirty="0"/>
              <a:t> which is dynamic and agile to allow a membership constituency responding to the evolution of the sector and the needs of the partnerships throughout its lifetime, across the Union and, where relevant beyond;</a:t>
            </a:r>
            <a:endParaRPr lang="en-GB" dirty="0"/>
          </a:p>
          <a:p>
            <a:pPr lvl="1"/>
            <a:r>
              <a:rPr lang="en-GB" dirty="0"/>
              <a:t> At start: invitation of all funding organizations and </a:t>
            </a:r>
            <a:r>
              <a:rPr lang="en-GB" dirty="0" err="1"/>
              <a:t>resaedealing</a:t>
            </a:r>
            <a:r>
              <a:rPr lang="en-GB" dirty="0"/>
              <a:t> with animal health and animal welfare in Europe, as well as EFSA, OIE (and EMA)</a:t>
            </a:r>
          </a:p>
          <a:p>
            <a:pPr lvl="0"/>
            <a:r>
              <a:rPr lang="en-GB" i="1" dirty="0"/>
              <a:t>Describe </a:t>
            </a:r>
            <a:r>
              <a:rPr lang="en-GB" i="1" u="sng" dirty="0"/>
              <a:t>the process</a:t>
            </a:r>
            <a:r>
              <a:rPr lang="en-GB" i="1" dirty="0"/>
              <a:t>, during the implementation phase of the SRIA/roadmap, </a:t>
            </a:r>
            <a:r>
              <a:rPr lang="en-GB" i="1" u="sng" dirty="0"/>
              <a:t>for establishing annual work programmes</a:t>
            </a:r>
            <a:r>
              <a:rPr lang="en-GB" i="1" dirty="0"/>
              <a:t>, and define measures to ensure and open and transparent methodology for consulting all constituent entities and relevant stakeholders for the </a:t>
            </a:r>
            <a:r>
              <a:rPr lang="en-GB" i="1" u="sng" dirty="0"/>
              <a:t>identification of its priorities</a:t>
            </a:r>
            <a:r>
              <a:rPr lang="en-GB" i="1" dirty="0"/>
              <a:t> and the design of its activities.</a:t>
            </a:r>
            <a:endParaRPr lang="en-GB" dirty="0"/>
          </a:p>
          <a:p>
            <a:pPr lvl="1"/>
            <a:r>
              <a:rPr lang="en-GB" dirty="0"/>
              <a:t> Alignment of SRIA (see above); meetings with stakeholders incl. industry; etc.</a:t>
            </a:r>
          </a:p>
        </p:txBody>
      </p:sp>
    </p:spTree>
    <p:extLst>
      <p:ext uri="{BB962C8B-B14F-4D97-AF65-F5344CB8AC3E}">
        <p14:creationId xmlns:p14="http://schemas.microsoft.com/office/powerpoint/2010/main" val="30497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Next steps</a:t>
            </a: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533514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lstStyle/>
          <a:p>
            <a:r>
              <a:rPr lang="en-GB" dirty="0"/>
              <a:t>The What: Today deadline for CWG members to give feedback on </a:t>
            </a:r>
            <a:br>
              <a:rPr lang="en-GB" dirty="0"/>
            </a:br>
            <a:r>
              <a:rPr lang="en-GB" dirty="0"/>
              <a:t>PAHW Dossier v3.0 on Teams</a:t>
            </a:r>
          </a:p>
          <a:p>
            <a:r>
              <a:rPr lang="en-GB" dirty="0"/>
              <a:t>The How, sub-groups needed</a:t>
            </a:r>
          </a:p>
          <a:p>
            <a:pPr lvl="1"/>
            <a:r>
              <a:rPr lang="en-GB" dirty="0"/>
              <a:t>All to give feedback on the 4 scenarios</a:t>
            </a:r>
          </a:p>
          <a:p>
            <a:pPr lvl="1"/>
            <a:r>
              <a:rPr lang="en-GB" dirty="0"/>
              <a:t>All to give input to template, see attached document </a:t>
            </a:r>
            <a:br>
              <a:rPr lang="en-GB" dirty="0"/>
            </a:br>
            <a:r>
              <a:rPr lang="en-GB" dirty="0"/>
              <a:t>‘Organization of </a:t>
            </a:r>
            <a:r>
              <a:rPr lang="en-GB"/>
              <a:t>PAHW Template’</a:t>
            </a:r>
            <a:endParaRPr lang="en-GB" dirty="0"/>
          </a:p>
          <a:p>
            <a:pPr lvl="2"/>
            <a:r>
              <a:rPr lang="en-GB" sz="2400" dirty="0"/>
              <a:t>Sub-groups for drafting?</a:t>
            </a:r>
          </a:p>
          <a:p>
            <a:pPr lvl="2"/>
            <a:r>
              <a:rPr lang="en-GB" sz="2400" dirty="0"/>
              <a:t>Do you confirm you are available?</a:t>
            </a:r>
          </a:p>
          <a:p>
            <a:pPr lvl="1"/>
            <a:r>
              <a:rPr lang="en-GB" dirty="0"/>
              <a:t>Co-fund system, e.g. if 30% co-fund and €</a:t>
            </a:r>
            <a:r>
              <a:rPr lang="en-GB" dirty="0" err="1"/>
              <a:t>xM</a:t>
            </a:r>
            <a:r>
              <a:rPr lang="en-GB" dirty="0"/>
              <a:t> cost over-arching activities, what does this mean for co-fund activities?</a:t>
            </a:r>
          </a:p>
          <a:p>
            <a:pPr lvl="1"/>
            <a:endParaRPr lang="en-GB" dirty="0"/>
          </a:p>
        </p:txBody>
      </p:sp>
      <p:pic>
        <p:nvPicPr>
          <p:cNvPr id="19" name="Picture 18"/>
          <p:cNvPicPr>
            <a:picLocks noChangeAspect="1"/>
          </p:cNvPicPr>
          <p:nvPr/>
        </p:nvPicPr>
        <p:blipFill>
          <a:blip r:embed="rId2"/>
          <a:stretch>
            <a:fillRect/>
          </a:stretch>
        </p:blipFill>
        <p:spPr>
          <a:xfrm>
            <a:off x="8776901" y="2262752"/>
            <a:ext cx="2880000" cy="1292884"/>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8448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Additional info</a:t>
            </a: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824633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&amp; Internal calls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0039760"/>
              </p:ext>
            </p:extLst>
          </p:nvPr>
        </p:nvGraphicFramePr>
        <p:xfrm>
          <a:off x="838200" y="1631579"/>
          <a:ext cx="11049000" cy="4756414"/>
        </p:xfrm>
        <a:graphic>
          <a:graphicData uri="http://schemas.openxmlformats.org/drawingml/2006/table">
            <a:tbl>
              <a:tblPr>
                <a:tableStyleId>{5C22544A-7EE6-4342-B048-85BDC9FD1C3A}</a:tableStyleId>
              </a:tblPr>
              <a:tblGrid>
                <a:gridCol w="2039471">
                  <a:extLst>
                    <a:ext uri="{9D8B030D-6E8A-4147-A177-3AD203B41FA5}">
                      <a16:colId xmlns:a16="http://schemas.microsoft.com/office/drawing/2014/main" val="2234072114"/>
                    </a:ext>
                  </a:extLst>
                </a:gridCol>
                <a:gridCol w="4231341">
                  <a:extLst>
                    <a:ext uri="{9D8B030D-6E8A-4147-A177-3AD203B41FA5}">
                      <a16:colId xmlns:a16="http://schemas.microsoft.com/office/drawing/2014/main" val="1519094186"/>
                    </a:ext>
                  </a:extLst>
                </a:gridCol>
                <a:gridCol w="4778188">
                  <a:extLst>
                    <a:ext uri="{9D8B030D-6E8A-4147-A177-3AD203B41FA5}">
                      <a16:colId xmlns:a16="http://schemas.microsoft.com/office/drawing/2014/main" val="2735838217"/>
                    </a:ext>
                  </a:extLst>
                </a:gridCol>
              </a:tblGrid>
              <a:tr h="299677">
                <a:tc>
                  <a:txBody>
                    <a:bodyPr/>
                    <a:lstStyle/>
                    <a:p>
                      <a:pPr algn="ctr" fontAlgn="b"/>
                      <a:endParaRPr lang="en-GB" sz="1600" b="1" i="0" u="none" strike="noStrike" noProof="0" dirty="0">
                        <a:solidFill>
                          <a:srgbClr val="000000"/>
                        </a:solidFill>
                        <a:effectLst/>
                        <a:latin typeface="+mn-lt"/>
                      </a:endParaRPr>
                    </a:p>
                  </a:txBody>
                  <a:tcPr marL="9525" marR="9525" marT="9525" marB="0"/>
                </a:tc>
                <a:tc>
                  <a:txBody>
                    <a:bodyPr/>
                    <a:lstStyle/>
                    <a:p>
                      <a:pPr algn="ctr" fontAlgn="b"/>
                      <a:r>
                        <a:rPr lang="en-GB" sz="1600" b="1" u="none" strike="noStrike" noProof="0" dirty="0">
                          <a:effectLst/>
                          <a:latin typeface="+mn-lt"/>
                        </a:rPr>
                        <a:t>Open calls</a:t>
                      </a:r>
                      <a:endParaRPr lang="en-GB" sz="1600" b="1" i="0" u="none" strike="noStrike" noProof="0" dirty="0">
                        <a:solidFill>
                          <a:srgbClr val="000000"/>
                        </a:solidFill>
                        <a:effectLst/>
                        <a:latin typeface="+mn-lt"/>
                      </a:endParaRPr>
                    </a:p>
                  </a:txBody>
                  <a:tcPr marL="9525" marR="9525" marT="9525" marB="0"/>
                </a:tc>
                <a:tc>
                  <a:txBody>
                    <a:bodyPr/>
                    <a:lstStyle/>
                    <a:p>
                      <a:pPr algn="ctr" fontAlgn="b"/>
                      <a:r>
                        <a:rPr lang="en-GB" sz="1600" b="1" u="none" strike="noStrike" noProof="0" dirty="0">
                          <a:effectLst/>
                          <a:latin typeface="+mn-lt"/>
                        </a:rPr>
                        <a:t>internal calls</a:t>
                      </a:r>
                      <a:endParaRPr lang="en-GB" sz="1600" b="1"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2912821095"/>
                  </a:ext>
                </a:extLst>
              </a:tr>
              <a:tr h="586548">
                <a:tc>
                  <a:txBody>
                    <a:bodyPr/>
                    <a:lstStyle/>
                    <a:p>
                      <a:pPr algn="l" fontAlgn="b"/>
                      <a:r>
                        <a:rPr lang="en-GB" sz="1600" u="none" strike="noStrike" noProof="0" dirty="0">
                          <a:effectLst/>
                          <a:latin typeface="+mn-lt"/>
                        </a:rPr>
                        <a:t>Organizers</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Funding organizations</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Members of Consortium (research centres e.g. ref Labs, Ref centres and/or funding organizations)</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2479577785"/>
                  </a:ext>
                </a:extLst>
              </a:tr>
              <a:tr h="586548">
                <a:tc>
                  <a:txBody>
                    <a:bodyPr/>
                    <a:lstStyle/>
                    <a:p>
                      <a:pPr algn="l" fontAlgn="b"/>
                      <a:r>
                        <a:rPr lang="en-GB" sz="1600" u="none" strike="noStrike" noProof="0" dirty="0">
                          <a:effectLst/>
                          <a:latin typeface="+mn-lt"/>
                        </a:rPr>
                        <a:t>Participants in calls</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Ref Labs, Res centres, academic, industry</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Members of consortium other than funding organisations; third parties</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3093454032"/>
                  </a:ext>
                </a:extLst>
              </a:tr>
              <a:tr h="299677">
                <a:tc>
                  <a:txBody>
                    <a:bodyPr/>
                    <a:lstStyle/>
                    <a:p>
                      <a:pPr algn="l" fontAlgn="b"/>
                      <a:r>
                        <a:rPr lang="en-GB" sz="1600" u="none" strike="noStrike" noProof="0" dirty="0">
                          <a:effectLst/>
                          <a:latin typeface="+mn-lt"/>
                        </a:rPr>
                        <a:t>Type</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Co-fund (or not), in cash</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Co-fund, in kind</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2730761676"/>
                  </a:ext>
                </a:extLst>
              </a:tr>
              <a:tr h="299677">
                <a:tc>
                  <a:txBody>
                    <a:bodyPr/>
                    <a:lstStyle/>
                    <a:p>
                      <a:pPr algn="l" fontAlgn="b"/>
                      <a:r>
                        <a:rPr lang="en-GB" sz="1600" u="none" strike="noStrike" noProof="0" dirty="0">
                          <a:effectLst/>
                          <a:latin typeface="+mn-lt"/>
                        </a:rPr>
                        <a:t>Themes most fit</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High TRL</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Low TRL</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2437419526"/>
                  </a:ext>
                </a:extLst>
              </a:tr>
              <a:tr h="586548">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Unregulated domains</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Regulated domains e.g. listed diseases;  ref diagnostic methods; modelling</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4193997797"/>
                  </a:ext>
                </a:extLst>
              </a:tr>
              <a:tr h="299677">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Domains of interest for industry (uptake)</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Host-pathogen interactions</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4030245587"/>
                  </a:ext>
                </a:extLst>
              </a:tr>
              <a:tr h="299677">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Technologies and diagnostics</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Surveillance types</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1999784841"/>
                  </a:ext>
                </a:extLst>
              </a:tr>
              <a:tr h="299677">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New technologies and treatments</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Getting epidemiological data</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3635274600"/>
                  </a:ext>
                </a:extLst>
              </a:tr>
              <a:tr h="299677">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Getting epidemiological data</a:t>
                      </a:r>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Detection &amp; characterization methods, harmonization</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1104970027"/>
                  </a:ext>
                </a:extLst>
              </a:tr>
              <a:tr h="299677">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Risk assessment</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4033028882"/>
                  </a:ext>
                </a:extLst>
              </a:tr>
              <a:tr h="299677">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Intervention: biosecurity and alike</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1260367558"/>
                  </a:ext>
                </a:extLst>
              </a:tr>
              <a:tr h="299677">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endParaRPr lang="en-GB" sz="1600" b="0" i="0" u="none" strike="noStrike" noProof="0" dirty="0">
                        <a:solidFill>
                          <a:srgbClr val="000000"/>
                        </a:solidFill>
                        <a:effectLst/>
                        <a:latin typeface="+mn-lt"/>
                      </a:endParaRPr>
                    </a:p>
                  </a:txBody>
                  <a:tcPr marL="9525" marR="9525" marT="9525" marB="0"/>
                </a:tc>
                <a:tc>
                  <a:txBody>
                    <a:bodyPr/>
                    <a:lstStyle/>
                    <a:p>
                      <a:pPr algn="l" fontAlgn="b"/>
                      <a:r>
                        <a:rPr lang="en-GB" sz="1600" u="none" strike="noStrike" noProof="0" dirty="0">
                          <a:effectLst/>
                          <a:latin typeface="+mn-lt"/>
                        </a:rPr>
                        <a:t>Regulatory diseases, AMR major disease complexes</a:t>
                      </a:r>
                      <a:endParaRPr lang="en-GB" sz="1600" b="0" i="0" u="none" strike="noStrike" noProof="0" dirty="0">
                        <a:solidFill>
                          <a:srgbClr val="000000"/>
                        </a:solidFill>
                        <a:effectLst/>
                        <a:latin typeface="+mn-lt"/>
                      </a:endParaRPr>
                    </a:p>
                  </a:txBody>
                  <a:tcPr marL="9525" marR="9525" marT="9525" marB="0"/>
                </a:tc>
                <a:extLst>
                  <a:ext uri="{0D108BD9-81ED-4DB2-BD59-A6C34878D82A}">
                    <a16:rowId xmlns:a16="http://schemas.microsoft.com/office/drawing/2014/main" val="4208321156"/>
                  </a:ext>
                </a:extLst>
              </a:tr>
            </a:tbl>
          </a:graphicData>
        </a:graphic>
      </p:graphicFrame>
    </p:spTree>
    <p:extLst>
      <p:ext uri="{BB962C8B-B14F-4D97-AF65-F5344CB8AC3E}">
        <p14:creationId xmlns:p14="http://schemas.microsoft.com/office/powerpoint/2010/main" val="228756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8306382" y="1949313"/>
            <a:ext cx="1825068" cy="1549462"/>
            <a:chOff x="8340942" y="2036397"/>
            <a:chExt cx="1260001" cy="1549462"/>
          </a:xfrm>
        </p:grpSpPr>
        <p:sp>
          <p:nvSpPr>
            <p:cNvPr id="14" name="TextBox 13">
              <a:extLst>
                <a:ext uri="{FF2B5EF4-FFF2-40B4-BE49-F238E27FC236}">
                  <a16:creationId xmlns:a16="http://schemas.microsoft.com/office/drawing/2014/main" id="{1F99B714-4226-6448-8542-EF4ACE852BB2}"/>
                </a:ext>
              </a:extLst>
            </p:cNvPr>
            <p:cNvSpPr txBox="1"/>
            <p:nvPr/>
          </p:nvSpPr>
          <p:spPr>
            <a:xfrm>
              <a:off x="8340942" y="2685380"/>
              <a:ext cx="1260000" cy="261610"/>
            </a:xfrm>
            <a:prstGeom prst="rect">
              <a:avLst/>
            </a:prstGeom>
            <a:solidFill>
              <a:schemeClr val="accent4"/>
            </a:solidFill>
            <a:ln>
              <a:noFill/>
            </a:ln>
          </p:spPr>
          <p:txBody>
            <a:bodyPr wrap="square" rtlCol="0">
              <a:sp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Digital</a:t>
              </a:r>
            </a:p>
          </p:txBody>
        </p:sp>
        <p:sp>
          <p:nvSpPr>
            <p:cNvPr id="19" name="TextBox 18">
              <a:extLst>
                <a:ext uri="{FF2B5EF4-FFF2-40B4-BE49-F238E27FC236}">
                  <a16:creationId xmlns:a16="http://schemas.microsoft.com/office/drawing/2014/main" id="{5E2391DE-EF19-4743-933B-85496190CA1D}"/>
                </a:ext>
              </a:extLst>
            </p:cNvPr>
            <p:cNvSpPr txBox="1"/>
            <p:nvPr/>
          </p:nvSpPr>
          <p:spPr>
            <a:xfrm>
              <a:off x="8340943" y="3324249"/>
              <a:ext cx="1260000" cy="261610"/>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Health</a:t>
              </a:r>
            </a:p>
          </p:txBody>
        </p:sp>
        <p:sp>
          <p:nvSpPr>
            <p:cNvPr id="31" name="TextBox 30">
              <a:extLst>
                <a:ext uri="{FF2B5EF4-FFF2-40B4-BE49-F238E27FC236}">
                  <a16:creationId xmlns:a16="http://schemas.microsoft.com/office/drawing/2014/main" id="{9C9D9917-879D-0340-A7C5-100EDCCA0B25}"/>
                </a:ext>
              </a:extLst>
            </p:cNvPr>
            <p:cNvSpPr txBox="1"/>
            <p:nvPr/>
          </p:nvSpPr>
          <p:spPr>
            <a:xfrm>
              <a:off x="8340943" y="2036397"/>
              <a:ext cx="1260000" cy="261610"/>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InnoEnergy</a:t>
              </a:r>
            </a:p>
          </p:txBody>
        </p:sp>
        <p:sp>
          <p:nvSpPr>
            <p:cNvPr id="32" name="TextBox 31">
              <a:extLst>
                <a:ext uri="{FF2B5EF4-FFF2-40B4-BE49-F238E27FC236}">
                  <a16:creationId xmlns:a16="http://schemas.microsoft.com/office/drawing/2014/main" id="{015358DA-AF9C-774A-8E1C-0492F7ED3B48}"/>
                </a:ext>
              </a:extLst>
            </p:cNvPr>
            <p:cNvSpPr txBox="1"/>
            <p:nvPr/>
          </p:nvSpPr>
          <p:spPr>
            <a:xfrm>
              <a:off x="8340943" y="2356831"/>
              <a:ext cx="1260000" cy="261610"/>
            </a:xfrm>
            <a:prstGeom prst="rect">
              <a:avLst/>
            </a:prstGeom>
            <a:solidFill>
              <a:schemeClr val="accent4"/>
            </a:solidFill>
            <a:ln>
              <a:noFill/>
            </a:ln>
          </p:spPr>
          <p:txBody>
            <a:bodyPr wrap="square" rtlCol="0">
              <a:sp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Climate</a:t>
              </a:r>
            </a:p>
          </p:txBody>
        </p:sp>
        <p:sp>
          <p:nvSpPr>
            <p:cNvPr id="43" name="TextBox 42">
              <a:extLst>
                <a:ext uri="{FF2B5EF4-FFF2-40B4-BE49-F238E27FC236}">
                  <a16:creationId xmlns:a16="http://schemas.microsoft.com/office/drawing/2014/main" id="{B8496AC9-AB4E-BD41-A486-E002A198706B}"/>
                </a:ext>
              </a:extLst>
            </p:cNvPr>
            <p:cNvSpPr txBox="1"/>
            <p:nvPr/>
          </p:nvSpPr>
          <p:spPr>
            <a:xfrm>
              <a:off x="8340943" y="3003018"/>
              <a:ext cx="1260000" cy="261610"/>
            </a:xfrm>
            <a:prstGeom prst="rect">
              <a:avLst/>
            </a:prstGeom>
            <a:solidFill>
              <a:schemeClr val="accent4"/>
            </a:solidFill>
            <a:ln>
              <a:noFill/>
            </a:ln>
          </p:spPr>
          <p:txBody>
            <a:bodyPr wrap="square" rtlCol="0">
              <a:sp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Food</a:t>
              </a:r>
            </a:p>
          </p:txBody>
        </p:sp>
      </p:grpSp>
      <p:sp>
        <p:nvSpPr>
          <p:cNvPr id="58" name="Rectangle 57">
            <a:extLst>
              <a:ext uri="{FF2B5EF4-FFF2-40B4-BE49-F238E27FC236}">
                <a16:creationId xmlns:a16="http://schemas.microsoft.com/office/drawing/2014/main" id="{3045C3AE-1560-394E-A9F9-F6D38471071E}"/>
              </a:ext>
            </a:extLst>
          </p:cNvPr>
          <p:cNvSpPr/>
          <p:nvPr/>
        </p:nvSpPr>
        <p:spPr>
          <a:xfrm>
            <a:off x="838199" y="1169046"/>
            <a:ext cx="7331189" cy="276999"/>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931680"/>
                </a:solidFill>
                <a:effectLst/>
                <a:uLnTx/>
                <a:uFillTx/>
                <a:latin typeface="Arial"/>
                <a:ea typeface="+mn-ea"/>
                <a:cs typeface="+mn-cs"/>
              </a:rPr>
              <a:t>Pillar II </a:t>
            </a:r>
            <a:r>
              <a:rPr kumimoji="0" lang="en-US" sz="1200" b="0" i="0" u="none" strike="noStrike" kern="1200" cap="none" spc="0" normalizeH="0" baseline="0" noProof="0" dirty="0">
                <a:ln>
                  <a:noFill/>
                </a:ln>
                <a:solidFill>
                  <a:srgbClr val="931680"/>
                </a:solidFill>
                <a:effectLst/>
                <a:uLnTx/>
                <a:uFillTx/>
                <a:latin typeface="Arial"/>
                <a:ea typeface="+mn-ea"/>
                <a:cs typeface="+mn-cs"/>
              </a:rPr>
              <a:t>- Global challenges &amp; European industrial competitiveness</a:t>
            </a:r>
          </a:p>
        </p:txBody>
      </p:sp>
      <p:grpSp>
        <p:nvGrpSpPr>
          <p:cNvPr id="87" name="Group 86"/>
          <p:cNvGrpSpPr/>
          <p:nvPr/>
        </p:nvGrpSpPr>
        <p:grpSpPr>
          <a:xfrm>
            <a:off x="4591985" y="1516289"/>
            <a:ext cx="1764000" cy="4368686"/>
            <a:chOff x="4549659" y="1516289"/>
            <a:chExt cx="1764000" cy="4368686"/>
          </a:xfrm>
        </p:grpSpPr>
        <p:grpSp>
          <p:nvGrpSpPr>
            <p:cNvPr id="10" name="Group 9"/>
            <p:cNvGrpSpPr/>
            <p:nvPr/>
          </p:nvGrpSpPr>
          <p:grpSpPr>
            <a:xfrm>
              <a:off x="4549659" y="1949313"/>
              <a:ext cx="1764000" cy="3935662"/>
              <a:chOff x="4527265" y="2036397"/>
              <a:chExt cx="1764000" cy="3935662"/>
            </a:xfrm>
          </p:grpSpPr>
          <p:sp>
            <p:nvSpPr>
              <p:cNvPr id="8" name="TextBox 7">
                <a:extLst>
                  <a:ext uri="{FF2B5EF4-FFF2-40B4-BE49-F238E27FC236}">
                    <a16:creationId xmlns:a16="http://schemas.microsoft.com/office/drawing/2014/main" id="{98D61FA7-0507-B344-B434-09A595E1C2AD}"/>
                  </a:ext>
                </a:extLst>
              </p:cNvPr>
              <p:cNvSpPr txBox="1"/>
              <p:nvPr/>
            </p:nvSpPr>
            <p:spPr>
              <a:xfrm>
                <a:off x="4527265" y="2036397"/>
                <a:ext cx="1764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Clean Hydrogen</a:t>
                </a:r>
              </a:p>
            </p:txBody>
          </p:sp>
          <p:sp>
            <p:nvSpPr>
              <p:cNvPr id="25" name="TextBox 24">
                <a:extLst>
                  <a:ext uri="{FF2B5EF4-FFF2-40B4-BE49-F238E27FC236}">
                    <a16:creationId xmlns:a16="http://schemas.microsoft.com/office/drawing/2014/main" id="{AD83DF48-4337-E64D-B075-50BCBCC1650B}"/>
                  </a:ext>
                </a:extLst>
              </p:cNvPr>
              <p:cNvSpPr txBox="1"/>
              <p:nvPr/>
            </p:nvSpPr>
            <p:spPr>
              <a:xfrm>
                <a:off x="4527265" y="3873217"/>
                <a:ext cx="1764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Batteries</a:t>
                </a:r>
              </a:p>
            </p:txBody>
          </p:sp>
          <p:sp>
            <p:nvSpPr>
              <p:cNvPr id="26" name="TextBox 25">
                <a:extLst>
                  <a:ext uri="{FF2B5EF4-FFF2-40B4-BE49-F238E27FC236}">
                    <a16:creationId xmlns:a16="http://schemas.microsoft.com/office/drawing/2014/main" id="{1887039B-6F56-6B48-8D0B-C2A99C536E53}"/>
                  </a:ext>
                </a:extLst>
              </p:cNvPr>
              <p:cNvSpPr txBox="1"/>
              <p:nvPr/>
            </p:nvSpPr>
            <p:spPr>
              <a:xfrm>
                <a:off x="4527265" y="5067721"/>
                <a:ext cx="1764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Built4People</a:t>
                </a:r>
              </a:p>
            </p:txBody>
          </p:sp>
          <p:sp>
            <p:nvSpPr>
              <p:cNvPr id="27" name="TextBox 26">
                <a:extLst>
                  <a:ext uri="{FF2B5EF4-FFF2-40B4-BE49-F238E27FC236}">
                    <a16:creationId xmlns:a16="http://schemas.microsoft.com/office/drawing/2014/main" id="{CCB1382E-0420-F841-928E-6DD640358D7E}"/>
                  </a:ext>
                </a:extLst>
              </p:cNvPr>
              <p:cNvSpPr txBox="1"/>
              <p:nvPr/>
            </p:nvSpPr>
            <p:spPr>
              <a:xfrm>
                <a:off x="4527265" y="4633553"/>
                <a:ext cx="1764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Zero-emission road transport</a:t>
                </a:r>
              </a:p>
            </p:txBody>
          </p:sp>
          <p:sp>
            <p:nvSpPr>
              <p:cNvPr id="28" name="TextBox 27">
                <a:extLst>
                  <a:ext uri="{FF2B5EF4-FFF2-40B4-BE49-F238E27FC236}">
                    <a16:creationId xmlns:a16="http://schemas.microsoft.com/office/drawing/2014/main" id="{B4AC23A6-5DF5-3547-AFC6-BDE86E15C702}"/>
                  </a:ext>
                </a:extLst>
              </p:cNvPr>
              <p:cNvSpPr txBox="1"/>
              <p:nvPr/>
            </p:nvSpPr>
            <p:spPr>
              <a:xfrm>
                <a:off x="4527265" y="5393889"/>
                <a:ext cx="1764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Clean Energy Transition</a:t>
                </a:r>
              </a:p>
            </p:txBody>
          </p:sp>
          <p:sp>
            <p:nvSpPr>
              <p:cNvPr id="29" name="TextBox 28">
                <a:extLst>
                  <a:ext uri="{FF2B5EF4-FFF2-40B4-BE49-F238E27FC236}">
                    <a16:creationId xmlns:a16="http://schemas.microsoft.com/office/drawing/2014/main" id="{8668541A-CE07-874D-BC0D-FD7FF9C0DCB0}"/>
                  </a:ext>
                </a:extLst>
              </p:cNvPr>
              <p:cNvSpPr txBox="1"/>
              <p:nvPr/>
            </p:nvSpPr>
            <p:spPr>
              <a:xfrm>
                <a:off x="4527265" y="5720059"/>
                <a:ext cx="1764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Driving Urban Transitions</a:t>
                </a:r>
              </a:p>
            </p:txBody>
          </p:sp>
          <p:sp>
            <p:nvSpPr>
              <p:cNvPr id="30" name="TextBox 29">
                <a:extLst>
                  <a:ext uri="{FF2B5EF4-FFF2-40B4-BE49-F238E27FC236}">
                    <a16:creationId xmlns:a16="http://schemas.microsoft.com/office/drawing/2014/main" id="{E431FD02-C60E-CB47-A9B5-628BA03DED10}"/>
                  </a:ext>
                </a:extLst>
              </p:cNvPr>
              <p:cNvSpPr txBox="1"/>
              <p:nvPr/>
            </p:nvSpPr>
            <p:spPr>
              <a:xfrm>
                <a:off x="4527265" y="4199385"/>
                <a:ext cx="1764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Zero-emission waterborne transport </a:t>
                </a:r>
              </a:p>
            </p:txBody>
          </p:sp>
          <p:sp>
            <p:nvSpPr>
              <p:cNvPr id="49" name="TextBox 48">
                <a:extLst>
                  <a:ext uri="{FF2B5EF4-FFF2-40B4-BE49-F238E27FC236}">
                    <a16:creationId xmlns:a16="http://schemas.microsoft.com/office/drawing/2014/main" id="{3B0B10C6-51B5-7347-A6BB-D108886A2849}"/>
                  </a:ext>
                </a:extLst>
              </p:cNvPr>
              <p:cNvSpPr txBox="1"/>
              <p:nvPr/>
            </p:nvSpPr>
            <p:spPr>
              <a:xfrm>
                <a:off x="4527265" y="3112881"/>
                <a:ext cx="1764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Europe’s Rail</a:t>
                </a:r>
              </a:p>
            </p:txBody>
          </p:sp>
          <p:sp>
            <p:nvSpPr>
              <p:cNvPr id="50" name="TextBox 49">
                <a:extLst>
                  <a:ext uri="{FF2B5EF4-FFF2-40B4-BE49-F238E27FC236}">
                    <a16:creationId xmlns:a16="http://schemas.microsoft.com/office/drawing/2014/main" id="{E5A4846D-1784-CB44-8C44-7787838B844A}"/>
                  </a:ext>
                </a:extLst>
              </p:cNvPr>
              <p:cNvSpPr txBox="1"/>
              <p:nvPr/>
            </p:nvSpPr>
            <p:spPr>
              <a:xfrm>
                <a:off x="4527265" y="2362565"/>
                <a:ext cx="1764000" cy="24198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Clean Aviation</a:t>
                </a:r>
              </a:p>
            </p:txBody>
          </p:sp>
          <p:sp>
            <p:nvSpPr>
              <p:cNvPr id="51" name="TextBox 50">
                <a:extLst>
                  <a:ext uri="{FF2B5EF4-FFF2-40B4-BE49-F238E27FC236}">
                    <a16:creationId xmlns:a16="http://schemas.microsoft.com/office/drawing/2014/main" id="{EDAF1303-C9A3-CE45-9282-F5DDA99F74F0}"/>
                  </a:ext>
                </a:extLst>
              </p:cNvPr>
              <p:cNvSpPr txBox="1"/>
              <p:nvPr/>
            </p:nvSpPr>
            <p:spPr>
              <a:xfrm>
                <a:off x="4527265" y="2678713"/>
                <a:ext cx="1764000" cy="360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Single European Sky ATM Research 3 </a:t>
                </a:r>
              </a:p>
            </p:txBody>
          </p:sp>
          <p:sp>
            <p:nvSpPr>
              <p:cNvPr id="52" name="TextBox 51">
                <a:extLst>
                  <a:ext uri="{FF2B5EF4-FFF2-40B4-BE49-F238E27FC236}">
                    <a16:creationId xmlns:a16="http://schemas.microsoft.com/office/drawing/2014/main" id="{6F5E4945-C0E0-D543-AB67-1D56693F3195}"/>
                  </a:ext>
                </a:extLst>
              </p:cNvPr>
              <p:cNvSpPr txBox="1"/>
              <p:nvPr/>
            </p:nvSpPr>
            <p:spPr>
              <a:xfrm>
                <a:off x="4527265" y="3439049"/>
                <a:ext cx="1764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30" normalizeH="0" baseline="0" noProof="0" dirty="0">
                    <a:ln>
                      <a:noFill/>
                    </a:ln>
                    <a:solidFill>
                      <a:srgbClr val="FFFFFF"/>
                    </a:solidFill>
                    <a:effectLst/>
                    <a:uLnTx/>
                    <a:uFillTx/>
                    <a:latin typeface="Arial"/>
                    <a:ea typeface="+mn-ea"/>
                    <a:cs typeface="+mn-cs"/>
                  </a:rPr>
                  <a:t>Connected and Automated Mobility (CCAM)</a:t>
                </a:r>
              </a:p>
            </p:txBody>
          </p:sp>
        </p:grpSp>
        <p:sp>
          <p:nvSpPr>
            <p:cNvPr id="60" name="TextBox 59">
              <a:extLst>
                <a:ext uri="{FF2B5EF4-FFF2-40B4-BE49-F238E27FC236}">
                  <a16:creationId xmlns:a16="http://schemas.microsoft.com/office/drawing/2014/main" id="{C7BE3A34-3691-0B4A-B05A-22E4A77BD0F3}"/>
                </a:ext>
              </a:extLst>
            </p:cNvPr>
            <p:cNvSpPr txBox="1"/>
            <p:nvPr/>
          </p:nvSpPr>
          <p:spPr>
            <a:xfrm>
              <a:off x="4549659" y="1516289"/>
              <a:ext cx="1764000" cy="360000"/>
            </a:xfrm>
            <a:prstGeom prst="rect">
              <a:avLst/>
            </a:prstGeom>
            <a:solidFill>
              <a:schemeClr val="bg1">
                <a:lumMod val="95000"/>
              </a:schemeClr>
            </a:solidFill>
          </p:spPr>
          <p:txBody>
            <a:bodyPr wrap="square" lIns="72000" tIns="36000" rIns="72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n-ea"/>
                  <a:cs typeface="+mn-cs"/>
                </a:rPr>
                <a:t>Cluster 5: </a:t>
              </a:r>
              <a:r>
                <a:rPr kumimoji="0" lang="en-US" sz="900" b="1" i="0" u="none" strike="noStrike" kern="1200" cap="none" spc="0" normalizeH="0" baseline="0" noProof="0" dirty="0">
                  <a:ln>
                    <a:noFill/>
                  </a:ln>
                  <a:solidFill>
                    <a:srgbClr val="4D4D4D"/>
                  </a:solidFill>
                  <a:effectLst/>
                  <a:uLnTx/>
                  <a:uFillTx/>
                  <a:latin typeface="Arial"/>
                  <a:ea typeface="+mn-ea"/>
                  <a:cs typeface="+mn-cs"/>
                </a:rPr>
                <a:t>Climate, Energy &amp; Mobility</a:t>
              </a:r>
            </a:p>
          </p:txBody>
        </p:sp>
      </p:grpSp>
      <p:grpSp>
        <p:nvGrpSpPr>
          <p:cNvPr id="88" name="Group 87"/>
          <p:cNvGrpSpPr/>
          <p:nvPr/>
        </p:nvGrpSpPr>
        <p:grpSpPr>
          <a:xfrm>
            <a:off x="2713399" y="1516289"/>
            <a:ext cx="1803388" cy="4144718"/>
            <a:chOff x="2693930" y="1516289"/>
            <a:chExt cx="1803388" cy="4144718"/>
          </a:xfrm>
        </p:grpSpPr>
        <p:grpSp>
          <p:nvGrpSpPr>
            <p:cNvPr id="5" name="Group 4"/>
            <p:cNvGrpSpPr/>
            <p:nvPr/>
          </p:nvGrpSpPr>
          <p:grpSpPr>
            <a:xfrm>
              <a:off x="2693930" y="1949313"/>
              <a:ext cx="1800000" cy="3711694"/>
              <a:chOff x="2593207" y="2036397"/>
              <a:chExt cx="1800000" cy="3711694"/>
            </a:xfrm>
          </p:grpSpPr>
          <p:sp>
            <p:nvSpPr>
              <p:cNvPr id="11" name="TextBox 10">
                <a:extLst>
                  <a:ext uri="{FF2B5EF4-FFF2-40B4-BE49-F238E27FC236}">
                    <a16:creationId xmlns:a16="http://schemas.microsoft.com/office/drawing/2014/main" id="{383A3E5B-BA15-2F47-A9AA-BD6559D7834B}"/>
                  </a:ext>
                </a:extLst>
              </p:cNvPr>
              <p:cNvSpPr txBox="1"/>
              <p:nvPr/>
            </p:nvSpPr>
            <p:spPr>
              <a:xfrm>
                <a:off x="2593207" y="3658038"/>
                <a:ext cx="1800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AI-Data-Robotics</a:t>
                </a:r>
              </a:p>
            </p:txBody>
          </p:sp>
          <p:sp>
            <p:nvSpPr>
              <p:cNvPr id="12" name="TextBox 11">
                <a:extLst>
                  <a:ext uri="{FF2B5EF4-FFF2-40B4-BE49-F238E27FC236}">
                    <a16:creationId xmlns:a16="http://schemas.microsoft.com/office/drawing/2014/main" id="{0C73739F-B6B1-0E45-A8C0-436DB38B3BFB}"/>
                  </a:ext>
                </a:extLst>
              </p:cNvPr>
              <p:cNvSpPr txBox="1"/>
              <p:nvPr/>
            </p:nvSpPr>
            <p:spPr>
              <a:xfrm>
                <a:off x="2593207" y="3982448"/>
                <a:ext cx="1800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Photonics</a:t>
                </a:r>
              </a:p>
            </p:txBody>
          </p:sp>
          <p:sp>
            <p:nvSpPr>
              <p:cNvPr id="13" name="TextBox 12">
                <a:extLst>
                  <a:ext uri="{FF2B5EF4-FFF2-40B4-BE49-F238E27FC236}">
                    <a16:creationId xmlns:a16="http://schemas.microsoft.com/office/drawing/2014/main" id="{B05AECEF-0531-E841-B70E-550CB25384C2}"/>
                  </a:ext>
                </a:extLst>
              </p:cNvPr>
              <p:cNvSpPr txBox="1"/>
              <p:nvPr/>
            </p:nvSpPr>
            <p:spPr>
              <a:xfrm>
                <a:off x="2593207" y="5388091"/>
                <a:ext cx="1800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Global competitive space systems**</a:t>
                </a:r>
              </a:p>
            </p:txBody>
          </p:sp>
          <p:sp>
            <p:nvSpPr>
              <p:cNvPr id="16" name="TextBox 15">
                <a:extLst>
                  <a:ext uri="{FF2B5EF4-FFF2-40B4-BE49-F238E27FC236}">
                    <a16:creationId xmlns:a16="http://schemas.microsoft.com/office/drawing/2014/main" id="{6DC303DB-A244-6B42-83AC-0A60D7B631E0}"/>
                  </a:ext>
                </a:extLst>
              </p:cNvPr>
              <p:cNvSpPr txBox="1"/>
              <p:nvPr/>
            </p:nvSpPr>
            <p:spPr>
              <a:xfrm>
                <a:off x="2593207" y="4306858"/>
                <a:ext cx="1800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Made in Europe</a:t>
                </a:r>
              </a:p>
            </p:txBody>
          </p:sp>
          <p:sp>
            <p:nvSpPr>
              <p:cNvPr id="34" name="TextBox 33">
                <a:extLst>
                  <a:ext uri="{FF2B5EF4-FFF2-40B4-BE49-F238E27FC236}">
                    <a16:creationId xmlns:a16="http://schemas.microsoft.com/office/drawing/2014/main" id="{EDF49758-DD3B-7847-941A-239E0D1A68E1}"/>
                  </a:ext>
                </a:extLst>
              </p:cNvPr>
              <p:cNvSpPr txBox="1"/>
              <p:nvPr/>
            </p:nvSpPr>
            <p:spPr>
              <a:xfrm>
                <a:off x="2593207" y="4631268"/>
                <a:ext cx="1800000" cy="360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Clean steel – low-carbon steelmaking</a:t>
                </a:r>
              </a:p>
            </p:txBody>
          </p:sp>
          <p:sp>
            <p:nvSpPr>
              <p:cNvPr id="35" name="TextBox 34">
                <a:extLst>
                  <a:ext uri="{FF2B5EF4-FFF2-40B4-BE49-F238E27FC236}">
                    <a16:creationId xmlns:a16="http://schemas.microsoft.com/office/drawing/2014/main" id="{FAA6ECAC-FDB2-EA4F-A670-882B230C1957}"/>
                  </a:ext>
                </a:extLst>
              </p:cNvPr>
              <p:cNvSpPr txBox="1"/>
              <p:nvPr/>
            </p:nvSpPr>
            <p:spPr>
              <a:xfrm>
                <a:off x="2593207" y="5063678"/>
                <a:ext cx="1800000" cy="252000"/>
              </a:xfrm>
              <a:prstGeom prst="rect">
                <a:avLst/>
              </a:prstGeom>
              <a:solidFill>
                <a:schemeClr val="tx2"/>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Processes4Planet</a:t>
                </a:r>
              </a:p>
            </p:txBody>
          </p:sp>
          <p:sp>
            <p:nvSpPr>
              <p:cNvPr id="48" name="TextBox 47">
                <a:extLst>
                  <a:ext uri="{FF2B5EF4-FFF2-40B4-BE49-F238E27FC236}">
                    <a16:creationId xmlns:a16="http://schemas.microsoft.com/office/drawing/2014/main" id="{151ABEF5-0D2A-6A47-B81C-8452270769A9}"/>
                  </a:ext>
                </a:extLst>
              </p:cNvPr>
              <p:cNvSpPr txBox="1">
                <a:spLocks/>
              </p:cNvSpPr>
              <p:nvPr/>
            </p:nvSpPr>
            <p:spPr>
              <a:xfrm>
                <a:off x="2593207" y="3225628"/>
                <a:ext cx="1800000" cy="360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30" normalizeH="0" baseline="0" noProof="0" dirty="0">
                    <a:ln>
                      <a:noFill/>
                    </a:ln>
                    <a:solidFill>
                      <a:srgbClr val="FFFFFF"/>
                    </a:solidFill>
                    <a:effectLst/>
                    <a:uLnTx/>
                    <a:uFillTx/>
                    <a:latin typeface="Arial"/>
                    <a:ea typeface="+mn-ea"/>
                    <a:cs typeface="Arial" panose="020B0604020202020204" pitchFamily="34" charset="0"/>
                  </a:rPr>
                  <a:t>European Metrology </a:t>
                </a:r>
                <a:br>
                  <a:rPr kumimoji="0" lang="en-US" sz="1100" b="0" i="0" u="none" strike="noStrike" kern="1200" cap="none" spc="-30" normalizeH="0" baseline="0" noProof="0" dirty="0">
                    <a:ln>
                      <a:noFill/>
                    </a:ln>
                    <a:solidFill>
                      <a:srgbClr val="FFFFFF"/>
                    </a:solidFill>
                    <a:effectLst/>
                    <a:uLnTx/>
                    <a:uFillTx/>
                    <a:latin typeface="Arial"/>
                    <a:ea typeface="+mn-ea"/>
                    <a:cs typeface="Arial" panose="020B0604020202020204" pitchFamily="34" charset="0"/>
                  </a:rPr>
                </a:br>
                <a:r>
                  <a:rPr kumimoji="0" lang="en-US" sz="1100" b="0" i="0" u="none" strike="noStrike" kern="1200" cap="none" spc="-30" normalizeH="0" baseline="0" noProof="0" dirty="0">
                    <a:ln>
                      <a:noFill/>
                    </a:ln>
                    <a:solidFill>
                      <a:srgbClr val="FFFFFF"/>
                    </a:solidFill>
                    <a:effectLst/>
                    <a:uLnTx/>
                    <a:uFillTx/>
                    <a:latin typeface="Arial"/>
                    <a:ea typeface="+mn-ea"/>
                    <a:cs typeface="Arial" panose="020B0604020202020204" pitchFamily="34" charset="0"/>
                  </a:rPr>
                  <a:t>(Art. 185)</a:t>
                </a:r>
              </a:p>
            </p:txBody>
          </p:sp>
          <p:sp>
            <p:nvSpPr>
              <p:cNvPr id="53" name="TextBox 52">
                <a:extLst>
                  <a:ext uri="{FF2B5EF4-FFF2-40B4-BE49-F238E27FC236}">
                    <a16:creationId xmlns:a16="http://schemas.microsoft.com/office/drawing/2014/main" id="{1205524D-51FA-8D44-999F-4D10D83AA75F}"/>
                  </a:ext>
                </a:extLst>
              </p:cNvPr>
              <p:cNvSpPr txBox="1"/>
              <p:nvPr/>
            </p:nvSpPr>
            <p:spPr>
              <a:xfrm>
                <a:off x="2593207" y="2036397"/>
                <a:ext cx="1800000" cy="252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Key Digital Technologies</a:t>
                </a:r>
              </a:p>
            </p:txBody>
          </p:sp>
          <p:sp>
            <p:nvSpPr>
              <p:cNvPr id="54" name="TextBox 53">
                <a:extLst>
                  <a:ext uri="{FF2B5EF4-FFF2-40B4-BE49-F238E27FC236}">
                    <a16:creationId xmlns:a16="http://schemas.microsoft.com/office/drawing/2014/main" id="{4D9B885A-8B4D-1944-A363-D853FE3D71CB}"/>
                  </a:ext>
                </a:extLst>
              </p:cNvPr>
              <p:cNvSpPr txBox="1"/>
              <p:nvPr/>
            </p:nvSpPr>
            <p:spPr>
              <a:xfrm>
                <a:off x="2593207" y="2356831"/>
                <a:ext cx="1800000" cy="360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Smart Networks &amp; Services</a:t>
                </a:r>
              </a:p>
            </p:txBody>
          </p:sp>
          <p:sp>
            <p:nvSpPr>
              <p:cNvPr id="55" name="TextBox 54">
                <a:extLst>
                  <a:ext uri="{FF2B5EF4-FFF2-40B4-BE49-F238E27FC236}">
                    <a16:creationId xmlns:a16="http://schemas.microsoft.com/office/drawing/2014/main" id="{4A78C279-6A9A-5440-85AA-9358968AE80A}"/>
                  </a:ext>
                </a:extLst>
              </p:cNvPr>
              <p:cNvSpPr txBox="1"/>
              <p:nvPr/>
            </p:nvSpPr>
            <p:spPr>
              <a:xfrm>
                <a:off x="2593207" y="2793218"/>
                <a:ext cx="1800000" cy="360000"/>
              </a:xfrm>
              <a:prstGeom prst="rect">
                <a:avLst/>
              </a:prstGeom>
              <a:solidFill>
                <a:schemeClr val="accent1"/>
              </a:solidFill>
              <a:ln>
                <a:noFill/>
              </a:ln>
            </p:spPr>
            <p:txBody>
              <a:bodyPr wrap="square" lIns="72000" tIns="36000" rIns="72000" bIns="36000" rtlCol="0" anchor="ctr" anchorCtr="0">
                <a:no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High Performance Computing</a:t>
                </a:r>
              </a:p>
            </p:txBody>
          </p:sp>
        </p:grpSp>
        <p:sp>
          <p:nvSpPr>
            <p:cNvPr id="61" name="TextBox 60">
              <a:extLst>
                <a:ext uri="{FF2B5EF4-FFF2-40B4-BE49-F238E27FC236}">
                  <a16:creationId xmlns:a16="http://schemas.microsoft.com/office/drawing/2014/main" id="{07BF620E-C934-4049-9878-5C992786A508}"/>
                </a:ext>
              </a:extLst>
            </p:cNvPr>
            <p:cNvSpPr txBox="1"/>
            <p:nvPr/>
          </p:nvSpPr>
          <p:spPr>
            <a:xfrm>
              <a:off x="2697317" y="1516289"/>
              <a:ext cx="1800001" cy="360000"/>
            </a:xfrm>
            <a:prstGeom prst="rect">
              <a:avLst/>
            </a:prstGeom>
            <a:solidFill>
              <a:schemeClr val="bg1">
                <a:lumMod val="95000"/>
              </a:schemeClr>
            </a:solidFill>
          </p:spPr>
          <p:txBody>
            <a:bodyPr wrap="square" lIns="72000" tIns="36000" rIns="72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n-ea"/>
                  <a:cs typeface="+mn-cs"/>
                </a:rPr>
                <a:t>Cluster 4:</a:t>
              </a:r>
              <a:r>
                <a:rPr kumimoji="0" lang="en-US" sz="900" b="1" i="0" u="none" strike="noStrike" kern="1200" cap="none" spc="0" normalizeH="0" baseline="0" noProof="0" dirty="0">
                  <a:ln>
                    <a:noFill/>
                  </a:ln>
                  <a:solidFill>
                    <a:srgbClr val="4D4D4D"/>
                  </a:solidFill>
                  <a:effectLst/>
                  <a:uLnTx/>
                  <a:uFillTx/>
                  <a:latin typeface="Arial"/>
                  <a:ea typeface="+mn-ea"/>
                  <a:cs typeface="+mn-cs"/>
                </a:rPr>
                <a:t> Digital, Industry &amp; Space</a:t>
              </a:r>
            </a:p>
          </p:txBody>
        </p:sp>
      </p:grpSp>
      <p:grpSp>
        <p:nvGrpSpPr>
          <p:cNvPr id="86" name="Group 85"/>
          <p:cNvGrpSpPr/>
          <p:nvPr/>
        </p:nvGrpSpPr>
        <p:grpSpPr>
          <a:xfrm>
            <a:off x="6431183" y="1528279"/>
            <a:ext cx="1800001" cy="3545639"/>
            <a:chOff x="6369388" y="1528279"/>
            <a:chExt cx="1800001" cy="3545639"/>
          </a:xfrm>
        </p:grpSpPr>
        <p:grpSp>
          <p:nvGrpSpPr>
            <p:cNvPr id="33" name="Group 32"/>
            <p:cNvGrpSpPr/>
            <p:nvPr/>
          </p:nvGrpSpPr>
          <p:grpSpPr>
            <a:xfrm>
              <a:off x="6369388" y="1949313"/>
              <a:ext cx="1800001" cy="3124605"/>
              <a:chOff x="6416103" y="2036397"/>
              <a:chExt cx="1800001" cy="3124605"/>
            </a:xfrm>
          </p:grpSpPr>
          <p:sp>
            <p:nvSpPr>
              <p:cNvPr id="7" name="TextBox 6">
                <a:extLst>
                  <a:ext uri="{FF2B5EF4-FFF2-40B4-BE49-F238E27FC236}">
                    <a16:creationId xmlns:a16="http://schemas.microsoft.com/office/drawing/2014/main" id="{B748802D-6A05-F245-99A4-3663A577EE39}"/>
                  </a:ext>
                </a:extLst>
              </p:cNvPr>
              <p:cNvSpPr txBox="1"/>
              <p:nvPr/>
            </p:nvSpPr>
            <p:spPr>
              <a:xfrm>
                <a:off x="6416103" y="2036397"/>
                <a:ext cx="1800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Circular Bio-based Europe</a:t>
                </a:r>
              </a:p>
            </p:txBody>
          </p:sp>
          <p:sp>
            <p:nvSpPr>
              <p:cNvPr id="36" name="TextBox 35">
                <a:extLst>
                  <a:ext uri="{FF2B5EF4-FFF2-40B4-BE49-F238E27FC236}">
                    <a16:creationId xmlns:a16="http://schemas.microsoft.com/office/drawing/2014/main" id="{804B7689-DD5F-0341-AC59-1CE8CCED3C91}"/>
                  </a:ext>
                </a:extLst>
              </p:cNvPr>
              <p:cNvSpPr txBox="1"/>
              <p:nvPr/>
            </p:nvSpPr>
            <p:spPr>
              <a:xfrm>
                <a:off x="6416103" y="4042013"/>
                <a:ext cx="180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Accelerating Farming Systems Transitions*</a:t>
                </a:r>
              </a:p>
            </p:txBody>
          </p:sp>
          <p:sp>
            <p:nvSpPr>
              <p:cNvPr id="37" name="TextBox 36">
                <a:extLst>
                  <a:ext uri="{FF2B5EF4-FFF2-40B4-BE49-F238E27FC236}">
                    <a16:creationId xmlns:a16="http://schemas.microsoft.com/office/drawing/2014/main" id="{3305CD18-1218-AE44-99A4-F9FBD8356C7A}"/>
                  </a:ext>
                </a:extLst>
              </p:cNvPr>
              <p:cNvSpPr txBox="1"/>
              <p:nvPr/>
            </p:nvSpPr>
            <p:spPr>
              <a:xfrm>
                <a:off x="6416103" y="4475509"/>
                <a:ext cx="180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Agriculture of Data*</a:t>
                </a:r>
              </a:p>
            </p:txBody>
          </p:sp>
          <p:sp>
            <p:nvSpPr>
              <p:cNvPr id="38" name="TextBox 37">
                <a:extLst>
                  <a:ext uri="{FF2B5EF4-FFF2-40B4-BE49-F238E27FC236}">
                    <a16:creationId xmlns:a16="http://schemas.microsoft.com/office/drawing/2014/main" id="{6FD6A4FF-9E52-674E-9E55-A80A84C1821E}"/>
                  </a:ext>
                </a:extLst>
              </p:cNvPr>
              <p:cNvSpPr txBox="1"/>
              <p:nvPr/>
            </p:nvSpPr>
            <p:spPr>
              <a:xfrm>
                <a:off x="6416103" y="2361893"/>
                <a:ext cx="180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Rescuing Biodiversity to Safeguard Life on Earth</a:t>
                </a:r>
              </a:p>
            </p:txBody>
          </p:sp>
          <p:sp>
            <p:nvSpPr>
              <p:cNvPr id="39" name="TextBox 38">
                <a:extLst>
                  <a:ext uri="{FF2B5EF4-FFF2-40B4-BE49-F238E27FC236}">
                    <a16:creationId xmlns:a16="http://schemas.microsoft.com/office/drawing/2014/main" id="{36C12564-CE69-BC49-9938-3630694C7AB3}"/>
                  </a:ext>
                </a:extLst>
              </p:cNvPr>
              <p:cNvSpPr txBox="1"/>
              <p:nvPr/>
            </p:nvSpPr>
            <p:spPr>
              <a:xfrm>
                <a:off x="6416103" y="2795389"/>
                <a:ext cx="1800000" cy="522136"/>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Climate Neutral, Sustainable &amp; Productive Blue Economy</a:t>
                </a:r>
              </a:p>
            </p:txBody>
          </p:sp>
          <p:sp>
            <p:nvSpPr>
              <p:cNvPr id="40" name="TextBox 39">
                <a:extLst>
                  <a:ext uri="{FF2B5EF4-FFF2-40B4-BE49-F238E27FC236}">
                    <a16:creationId xmlns:a16="http://schemas.microsoft.com/office/drawing/2014/main" id="{9472C48B-5E2D-AA44-9F8A-6484C98C8B32}"/>
                  </a:ext>
                </a:extLst>
              </p:cNvPr>
              <p:cNvSpPr txBox="1"/>
              <p:nvPr/>
            </p:nvSpPr>
            <p:spPr>
              <a:xfrm>
                <a:off x="6416103" y="4801002"/>
                <a:ext cx="180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Safe &amp; Sustainable Food System*</a:t>
                </a:r>
              </a:p>
            </p:txBody>
          </p:sp>
          <p:sp>
            <p:nvSpPr>
              <p:cNvPr id="41" name="TextBox 40">
                <a:extLst>
                  <a:ext uri="{FF2B5EF4-FFF2-40B4-BE49-F238E27FC236}">
                    <a16:creationId xmlns:a16="http://schemas.microsoft.com/office/drawing/2014/main" id="{C41FB276-35E4-1B45-B920-FD3BA5AE27D0}"/>
                  </a:ext>
                </a:extLst>
              </p:cNvPr>
              <p:cNvSpPr txBox="1"/>
              <p:nvPr/>
            </p:nvSpPr>
            <p:spPr>
              <a:xfrm>
                <a:off x="6416104" y="3716517"/>
                <a:ext cx="180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Animal Health &amp; Welfare*</a:t>
                </a:r>
              </a:p>
            </p:txBody>
          </p:sp>
          <p:sp>
            <p:nvSpPr>
              <p:cNvPr id="42" name="TextBox 41">
                <a:extLst>
                  <a:ext uri="{FF2B5EF4-FFF2-40B4-BE49-F238E27FC236}">
                    <a16:creationId xmlns:a16="http://schemas.microsoft.com/office/drawing/2014/main" id="{C1E25D46-D984-9E42-9B5D-51A5ACAB4388}"/>
                  </a:ext>
                </a:extLst>
              </p:cNvPr>
              <p:cNvSpPr txBox="1"/>
              <p:nvPr/>
            </p:nvSpPr>
            <p:spPr>
              <a:xfrm>
                <a:off x="6416103" y="3391021"/>
                <a:ext cx="180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D4D4D"/>
                    </a:solidFill>
                    <a:effectLst/>
                    <a:uLnTx/>
                    <a:uFillTx/>
                    <a:latin typeface="Arial"/>
                    <a:ea typeface="+mn-ea"/>
                    <a:cs typeface="+mn-cs"/>
                  </a:rPr>
                  <a:t>Water4All</a:t>
                </a:r>
                <a:endParaRPr kumimoji="0" lang="en-US" sz="1100" b="0" i="0" u="none" strike="noStrike" kern="1200" cap="none" spc="0" normalizeH="0" baseline="0" noProof="0" dirty="0">
                  <a:ln>
                    <a:noFill/>
                  </a:ln>
                  <a:solidFill>
                    <a:srgbClr val="4D4D4D"/>
                  </a:solidFill>
                  <a:effectLst/>
                  <a:uLnTx/>
                  <a:uFillTx/>
                  <a:latin typeface="Arial"/>
                  <a:ea typeface="+mn-ea"/>
                  <a:cs typeface="+mn-cs"/>
                </a:endParaRPr>
              </a:p>
            </p:txBody>
          </p:sp>
        </p:grpSp>
        <p:sp>
          <p:nvSpPr>
            <p:cNvPr id="62" name="TextBox 61">
              <a:extLst>
                <a:ext uri="{FF2B5EF4-FFF2-40B4-BE49-F238E27FC236}">
                  <a16:creationId xmlns:a16="http://schemas.microsoft.com/office/drawing/2014/main" id="{0FFE4203-EC07-2A46-9C5B-8C6BD11DD3C5}"/>
                </a:ext>
              </a:extLst>
            </p:cNvPr>
            <p:cNvSpPr txBox="1"/>
            <p:nvPr/>
          </p:nvSpPr>
          <p:spPr>
            <a:xfrm>
              <a:off x="6374728" y="1528279"/>
              <a:ext cx="1789320" cy="360000"/>
            </a:xfrm>
            <a:prstGeom prst="rect">
              <a:avLst/>
            </a:prstGeom>
            <a:solidFill>
              <a:schemeClr val="bg1">
                <a:lumMod val="95000"/>
              </a:schemeClr>
            </a:solidFill>
          </p:spPr>
          <p:txBody>
            <a:bodyPr wrap="square" lIns="72000" tIns="36000" rIns="72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n-ea"/>
                  <a:cs typeface="+mn-cs"/>
                </a:rPr>
                <a:t>Cluster 6: </a:t>
              </a:r>
              <a:r>
                <a:rPr kumimoji="0" lang="en-US" sz="900" b="1" i="0" u="none" strike="noStrike" kern="1200" cap="none" spc="0" normalizeH="0" baseline="0" noProof="0" dirty="0">
                  <a:ln>
                    <a:noFill/>
                  </a:ln>
                  <a:solidFill>
                    <a:srgbClr val="4D4D4D"/>
                  </a:solidFill>
                  <a:effectLst/>
                  <a:uLnTx/>
                  <a:uFillTx/>
                  <a:latin typeface="Arial"/>
                  <a:ea typeface="+mn-ea"/>
                  <a:cs typeface="+mn-cs"/>
                </a:rPr>
                <a:t>Food, Bioeconomy, Agriculture, …</a:t>
              </a:r>
            </a:p>
          </p:txBody>
        </p:sp>
      </p:grpSp>
      <p:sp>
        <p:nvSpPr>
          <p:cNvPr id="64" name="TextBox 63">
            <a:extLst>
              <a:ext uri="{FF2B5EF4-FFF2-40B4-BE49-F238E27FC236}">
                <a16:creationId xmlns:a16="http://schemas.microsoft.com/office/drawing/2014/main" id="{3A39458E-65A2-2C41-9B1F-48688197ED8A}"/>
              </a:ext>
            </a:extLst>
          </p:cNvPr>
          <p:cNvSpPr txBox="1"/>
          <p:nvPr/>
        </p:nvSpPr>
        <p:spPr>
          <a:xfrm>
            <a:off x="10206650" y="1957667"/>
            <a:ext cx="1889098" cy="261610"/>
          </a:xfrm>
          <a:prstGeom prst="rect">
            <a:avLst/>
          </a:prstGeom>
          <a:solidFill>
            <a:schemeClr val="accent5"/>
          </a:solidFill>
          <a:ln>
            <a:noFill/>
          </a:ln>
        </p:spPr>
        <p:txBody>
          <a:bodyPr wrap="square" rtlCol="0">
            <a:sp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Innovative SMEs</a:t>
            </a:r>
          </a:p>
        </p:txBody>
      </p:sp>
      <p:sp>
        <p:nvSpPr>
          <p:cNvPr id="65" name="Rectangle 64">
            <a:extLst>
              <a:ext uri="{FF2B5EF4-FFF2-40B4-BE49-F238E27FC236}">
                <a16:creationId xmlns:a16="http://schemas.microsoft.com/office/drawing/2014/main" id="{7EA203FF-D90C-E346-856A-F62CCFE1077C}"/>
              </a:ext>
            </a:extLst>
          </p:cNvPr>
          <p:cNvSpPr/>
          <p:nvPr/>
        </p:nvSpPr>
        <p:spPr>
          <a:xfrm>
            <a:off x="8335068" y="5155369"/>
            <a:ext cx="2287108" cy="184666"/>
          </a:xfrm>
          <a:prstGeom prst="rect">
            <a:avLst/>
          </a:prstGeom>
          <a:noFill/>
          <a:ln>
            <a:noFill/>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931680"/>
                </a:solidFill>
                <a:effectLst/>
                <a:uLnTx/>
                <a:uFillTx/>
                <a:latin typeface="Arial"/>
                <a:ea typeface="+mn-ea"/>
                <a:cs typeface="+mn-cs"/>
              </a:rPr>
              <a:t>Cross-Pillars II and III</a:t>
            </a:r>
          </a:p>
        </p:txBody>
      </p:sp>
      <p:sp>
        <p:nvSpPr>
          <p:cNvPr id="67" name="TextBox 66">
            <a:extLst>
              <a:ext uri="{FF2B5EF4-FFF2-40B4-BE49-F238E27FC236}">
                <a16:creationId xmlns:a16="http://schemas.microsoft.com/office/drawing/2014/main" id="{28C07D4E-83AA-744C-8239-657814767359}"/>
              </a:ext>
            </a:extLst>
          </p:cNvPr>
          <p:cNvSpPr txBox="1"/>
          <p:nvPr/>
        </p:nvSpPr>
        <p:spPr>
          <a:xfrm>
            <a:off x="8335068" y="5479927"/>
            <a:ext cx="3115731" cy="261610"/>
          </a:xfrm>
          <a:prstGeom prst="rect">
            <a:avLst/>
          </a:prstGeom>
          <a:solidFill>
            <a:schemeClr val="tx2"/>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European Open Science Cloud</a:t>
            </a:r>
          </a:p>
        </p:txBody>
      </p:sp>
      <p:grpSp>
        <p:nvGrpSpPr>
          <p:cNvPr id="89" name="Group 88"/>
          <p:cNvGrpSpPr/>
          <p:nvPr/>
        </p:nvGrpSpPr>
        <p:grpSpPr>
          <a:xfrm>
            <a:off x="838200" y="1516288"/>
            <a:ext cx="1800001" cy="3889121"/>
            <a:chOff x="838200" y="1516288"/>
            <a:chExt cx="1800001" cy="3889121"/>
          </a:xfrm>
        </p:grpSpPr>
        <p:sp>
          <p:nvSpPr>
            <p:cNvPr id="59" name="TextBox 58">
              <a:extLst>
                <a:ext uri="{FF2B5EF4-FFF2-40B4-BE49-F238E27FC236}">
                  <a16:creationId xmlns:a16="http://schemas.microsoft.com/office/drawing/2014/main" id="{44DD1C77-8E76-4F46-A2FE-7D7728F19F82}"/>
                </a:ext>
              </a:extLst>
            </p:cNvPr>
            <p:cNvSpPr txBox="1"/>
            <p:nvPr/>
          </p:nvSpPr>
          <p:spPr>
            <a:xfrm>
              <a:off x="838200" y="1516288"/>
              <a:ext cx="1800000" cy="360000"/>
            </a:xfrm>
            <a:prstGeom prst="rect">
              <a:avLst/>
            </a:prstGeom>
            <a:solidFill>
              <a:schemeClr val="bg1">
                <a:lumMod val="95000"/>
              </a:schemeClr>
            </a:solidFill>
          </p:spPr>
          <p:txBody>
            <a:bodyPr wrap="square" lIns="72000" tIns="36000" rIns="72000" bIns="36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n-ea"/>
                  <a:cs typeface="+mn-cs"/>
                </a:rPr>
                <a:t>Cluster 1</a:t>
              </a:r>
              <a:r>
                <a:rPr kumimoji="0" lang="en-US" sz="900" b="1" i="0" u="none" strike="noStrike" kern="1200" cap="none" spc="0" normalizeH="0" baseline="0" noProof="0" dirty="0">
                  <a:ln>
                    <a:noFill/>
                  </a:ln>
                  <a:solidFill>
                    <a:srgbClr val="4D4D4D"/>
                  </a:solidFill>
                  <a:effectLst/>
                  <a:uLnTx/>
                  <a:uFillTx/>
                  <a:latin typeface="Arial"/>
                  <a:ea typeface="+mn-ea"/>
                  <a:cs typeface="+mn-cs"/>
                </a:rPr>
                <a:t>: Health</a:t>
              </a:r>
            </a:p>
          </p:txBody>
        </p:sp>
        <p:grpSp>
          <p:nvGrpSpPr>
            <p:cNvPr id="4" name="Group 3"/>
            <p:cNvGrpSpPr/>
            <p:nvPr/>
          </p:nvGrpSpPr>
          <p:grpSpPr>
            <a:xfrm>
              <a:off x="838200" y="1949313"/>
              <a:ext cx="1800001" cy="3456096"/>
              <a:chOff x="668368" y="2036397"/>
              <a:chExt cx="1800001" cy="3456096"/>
            </a:xfrm>
          </p:grpSpPr>
          <p:sp>
            <p:nvSpPr>
              <p:cNvPr id="18" name="TextBox 17">
                <a:extLst>
                  <a:ext uri="{FF2B5EF4-FFF2-40B4-BE49-F238E27FC236}">
                    <a16:creationId xmlns:a16="http://schemas.microsoft.com/office/drawing/2014/main" id="{5CB4992C-839A-6247-9A83-9E7FE1CCA634}"/>
                  </a:ext>
                </a:extLst>
              </p:cNvPr>
              <p:cNvSpPr txBox="1"/>
              <p:nvPr/>
            </p:nvSpPr>
            <p:spPr>
              <a:xfrm>
                <a:off x="668369" y="4196650"/>
                <a:ext cx="180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One-Health Anti Microbial Resistance*</a:t>
                </a:r>
              </a:p>
            </p:txBody>
          </p:sp>
          <p:sp>
            <p:nvSpPr>
              <p:cNvPr id="20" name="TextBox 19">
                <a:extLst>
                  <a:ext uri="{FF2B5EF4-FFF2-40B4-BE49-F238E27FC236}">
                    <a16:creationId xmlns:a16="http://schemas.microsoft.com/office/drawing/2014/main" id="{FBAA10E4-2DBF-5F41-87F7-ABB0C64CD406}"/>
                  </a:ext>
                </a:extLst>
              </p:cNvPr>
              <p:cNvSpPr txBox="1"/>
              <p:nvPr/>
            </p:nvSpPr>
            <p:spPr>
              <a:xfrm>
                <a:off x="668369" y="3119716"/>
                <a:ext cx="180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Chemicals risk assessment</a:t>
                </a:r>
              </a:p>
            </p:txBody>
          </p:sp>
          <p:sp>
            <p:nvSpPr>
              <p:cNvPr id="21" name="TextBox 20">
                <a:extLst>
                  <a:ext uri="{FF2B5EF4-FFF2-40B4-BE49-F238E27FC236}">
                    <a16:creationId xmlns:a16="http://schemas.microsoft.com/office/drawing/2014/main" id="{83CB3CE5-1905-DB44-8357-309F6F49ADAF}"/>
                  </a:ext>
                </a:extLst>
              </p:cNvPr>
              <p:cNvSpPr txBox="1"/>
              <p:nvPr/>
            </p:nvSpPr>
            <p:spPr>
              <a:xfrm>
                <a:off x="668369" y="3550694"/>
                <a:ext cx="180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ERA for Health</a:t>
                </a:r>
              </a:p>
            </p:txBody>
          </p:sp>
          <p:sp>
            <p:nvSpPr>
              <p:cNvPr id="22" name="TextBox 21">
                <a:extLst>
                  <a:ext uri="{FF2B5EF4-FFF2-40B4-BE49-F238E27FC236}">
                    <a16:creationId xmlns:a16="http://schemas.microsoft.com/office/drawing/2014/main" id="{9BBC3853-92DD-8F4E-A33D-E2B1FF5C24EC}"/>
                  </a:ext>
                </a:extLst>
              </p:cNvPr>
              <p:cNvSpPr txBox="1"/>
              <p:nvPr/>
            </p:nvSpPr>
            <p:spPr>
              <a:xfrm>
                <a:off x="668369" y="2688738"/>
                <a:ext cx="1800000" cy="360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lgn="ctr">
                  <a:defRPr sz="1200">
                    <a:latin typeface="Georgia" panose="02040502050405020303" pitchFamily="18" charset="0"/>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Transformation of health systems</a:t>
                </a:r>
              </a:p>
            </p:txBody>
          </p:sp>
          <p:sp>
            <p:nvSpPr>
              <p:cNvPr id="23" name="TextBox 22">
                <a:extLst>
                  <a:ext uri="{FF2B5EF4-FFF2-40B4-BE49-F238E27FC236}">
                    <a16:creationId xmlns:a16="http://schemas.microsoft.com/office/drawing/2014/main" id="{60E7A830-A6CF-BF42-8F87-01EC150D99AD}"/>
                  </a:ext>
                </a:extLst>
              </p:cNvPr>
              <p:cNvSpPr txBox="1"/>
              <p:nvPr/>
            </p:nvSpPr>
            <p:spPr>
              <a:xfrm>
                <a:off x="668369" y="4627628"/>
                <a:ext cx="180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Personalised Medicine*</a:t>
                </a:r>
              </a:p>
            </p:txBody>
          </p:sp>
          <p:sp>
            <p:nvSpPr>
              <p:cNvPr id="24" name="TextBox 23">
                <a:extLst>
                  <a:ext uri="{FF2B5EF4-FFF2-40B4-BE49-F238E27FC236}">
                    <a16:creationId xmlns:a16="http://schemas.microsoft.com/office/drawing/2014/main" id="{DEF4665B-750F-A749-A366-C57FA58051E8}"/>
                  </a:ext>
                </a:extLst>
              </p:cNvPr>
              <p:cNvSpPr txBox="1"/>
              <p:nvPr/>
            </p:nvSpPr>
            <p:spPr>
              <a:xfrm>
                <a:off x="668369" y="3873672"/>
                <a:ext cx="1800000" cy="252000"/>
              </a:xfrm>
              <a:prstGeom prst="rect">
                <a:avLst/>
              </a:prstGeom>
              <a:solidFill>
                <a:schemeClr val="accent5"/>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Rare diseases*</a:t>
                </a:r>
              </a:p>
            </p:txBody>
          </p:sp>
          <p:sp>
            <p:nvSpPr>
              <p:cNvPr id="56" name="TextBox 55">
                <a:extLst>
                  <a:ext uri="{FF2B5EF4-FFF2-40B4-BE49-F238E27FC236}">
                    <a16:creationId xmlns:a16="http://schemas.microsoft.com/office/drawing/2014/main" id="{EF328855-8DE1-7345-94DC-0BD4FDEADACA}"/>
                  </a:ext>
                </a:extLst>
              </p:cNvPr>
              <p:cNvSpPr txBox="1"/>
              <p:nvPr/>
            </p:nvSpPr>
            <p:spPr>
              <a:xfrm>
                <a:off x="668369" y="2036397"/>
                <a:ext cx="1800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Innovative Health Initiative</a:t>
                </a:r>
              </a:p>
            </p:txBody>
          </p:sp>
          <p:sp>
            <p:nvSpPr>
              <p:cNvPr id="57" name="TextBox 56">
                <a:extLst>
                  <a:ext uri="{FF2B5EF4-FFF2-40B4-BE49-F238E27FC236}">
                    <a16:creationId xmlns:a16="http://schemas.microsoft.com/office/drawing/2014/main" id="{A8ADDDF4-F7A2-724D-A4DC-32C495656226}"/>
                  </a:ext>
                </a:extLst>
              </p:cNvPr>
              <p:cNvSpPr txBox="1"/>
              <p:nvPr/>
            </p:nvSpPr>
            <p:spPr>
              <a:xfrm>
                <a:off x="668368" y="2356831"/>
                <a:ext cx="1800000" cy="252000"/>
              </a:xfrm>
              <a:prstGeom prst="rect">
                <a:avLst/>
              </a:prstGeom>
              <a:solidFill>
                <a:schemeClr val="accent1"/>
              </a:solidFill>
              <a:ln>
                <a:noFill/>
              </a:ln>
            </p:spPr>
            <p:txBody>
              <a:bodyPr wrap="square" lIns="72000" tIns="36000" rIns="72000" bIns="36000" rtlCol="0" anchor="ctr" anchorCtr="0">
                <a:noAutofit/>
              </a:bodyPr>
              <a:lstStyle>
                <a:defPPr>
                  <a:defRPr lang="en-US"/>
                </a:defPPr>
                <a:lvl1pPr>
                  <a:defRPr sz="10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Global Health Partnership </a:t>
                </a:r>
              </a:p>
            </p:txBody>
          </p:sp>
          <p:sp>
            <p:nvSpPr>
              <p:cNvPr id="68" name="TextBox 67">
                <a:extLst>
                  <a:ext uri="{FF2B5EF4-FFF2-40B4-BE49-F238E27FC236}">
                    <a16:creationId xmlns:a16="http://schemas.microsoft.com/office/drawing/2014/main" id="{83CB3CE5-1905-DB44-8357-309F6F49ADAF}"/>
                  </a:ext>
                </a:extLst>
              </p:cNvPr>
              <p:cNvSpPr txBox="1"/>
              <p:nvPr/>
            </p:nvSpPr>
            <p:spPr>
              <a:xfrm>
                <a:off x="668369" y="4950608"/>
                <a:ext cx="1800000" cy="541885"/>
              </a:xfrm>
              <a:prstGeom prst="rect">
                <a:avLst/>
              </a:prstGeom>
              <a:solidFill>
                <a:srgbClr val="FFFF00"/>
              </a:solidFill>
              <a:ln>
                <a:noFill/>
              </a:ln>
            </p:spPr>
            <p:txBody>
              <a:bodyPr wrap="square" lIns="72000" tIns="36000" rIns="72000" bIns="36000" rtlCol="0" anchor="ctr" anchorCtr="0">
                <a:no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Pandemic Preparedness*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4D4D4D"/>
                    </a:solidFill>
                    <a:effectLst/>
                    <a:uLnTx/>
                    <a:uFillTx/>
                    <a:latin typeface="Arial"/>
                    <a:ea typeface="+mn-ea"/>
                    <a:cs typeface="+mn-cs"/>
                  </a:rPr>
                  <a:t>Co-funded or co-programmed</a:t>
                </a:r>
              </a:p>
            </p:txBody>
          </p:sp>
        </p:grpSp>
      </p:grpSp>
      <p:sp>
        <p:nvSpPr>
          <p:cNvPr id="69" name="Rectangle 68">
            <a:extLst>
              <a:ext uri="{FF2B5EF4-FFF2-40B4-BE49-F238E27FC236}">
                <a16:creationId xmlns:a16="http://schemas.microsoft.com/office/drawing/2014/main" id="{7EA203FF-D90C-E346-856A-F62CCFE1077C}"/>
              </a:ext>
            </a:extLst>
          </p:cNvPr>
          <p:cNvSpPr/>
          <p:nvPr/>
        </p:nvSpPr>
        <p:spPr>
          <a:xfrm>
            <a:off x="8298018" y="1173345"/>
            <a:ext cx="2832925" cy="276999"/>
          </a:xfrm>
          <a:prstGeom prst="rect">
            <a:avLst/>
          </a:prstGeom>
          <a:noFill/>
          <a:ln>
            <a:noFill/>
          </a:ln>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931680"/>
                </a:solidFill>
                <a:effectLst/>
                <a:uLnTx/>
                <a:uFillTx/>
                <a:latin typeface="Arial"/>
                <a:ea typeface="+mn-ea"/>
                <a:cs typeface="+mn-cs"/>
              </a:rPr>
              <a:t>Pillar III - </a:t>
            </a:r>
            <a:r>
              <a:rPr kumimoji="0" lang="en-US" sz="1200" b="0" i="0" u="none" strike="noStrike" kern="1200" cap="none" spc="0" normalizeH="0" baseline="0" noProof="0" dirty="0">
                <a:ln>
                  <a:noFill/>
                </a:ln>
                <a:solidFill>
                  <a:srgbClr val="931680"/>
                </a:solidFill>
                <a:effectLst/>
                <a:uLnTx/>
                <a:uFillTx/>
                <a:latin typeface="Arial"/>
                <a:ea typeface="+mn-ea"/>
                <a:cs typeface="+mn-cs"/>
              </a:rPr>
              <a:t>Innovative Europe</a:t>
            </a:r>
            <a:endParaRPr kumimoji="0" lang="en-US" sz="1200" b="1" i="0" u="none" strike="noStrike" kern="1200" cap="all" spc="0" normalizeH="0" baseline="0" noProof="0" dirty="0">
              <a:ln>
                <a:noFill/>
              </a:ln>
              <a:solidFill>
                <a:srgbClr val="931680"/>
              </a:solidFill>
              <a:effectLst/>
              <a:uLnTx/>
              <a:uFillTx/>
              <a:latin typeface="Arial"/>
              <a:ea typeface="+mn-ea"/>
              <a:cs typeface="+mn-cs"/>
            </a:endParaRPr>
          </a:p>
        </p:txBody>
      </p:sp>
      <p:sp>
        <p:nvSpPr>
          <p:cNvPr id="2" name="TextBox 1"/>
          <p:cNvSpPr txBox="1"/>
          <p:nvPr/>
        </p:nvSpPr>
        <p:spPr>
          <a:xfrm>
            <a:off x="4546597" y="6336466"/>
            <a:ext cx="3029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1200" cap="none" spc="0" normalizeH="0" baseline="0" noProof="0" dirty="0">
                <a:ln>
                  <a:noFill/>
                </a:ln>
                <a:solidFill>
                  <a:srgbClr val="4D4D4D"/>
                </a:solidFill>
                <a:effectLst/>
                <a:uLnTx/>
                <a:uFillTx/>
                <a:latin typeface="Arial"/>
                <a:ea typeface="+mn-ea"/>
                <a:cs typeface="+mn-cs"/>
              </a:rPr>
              <a:t>* </a:t>
            </a:r>
            <a:r>
              <a:rPr kumimoji="0" lang="it-IT" sz="900" b="0" i="1" u="none" strike="noStrike" kern="1200" cap="none" spc="0" normalizeH="0" baseline="0" noProof="0" dirty="0" err="1">
                <a:ln>
                  <a:noFill/>
                </a:ln>
                <a:solidFill>
                  <a:srgbClr val="4D4D4D"/>
                </a:solidFill>
                <a:effectLst/>
                <a:uLnTx/>
                <a:uFillTx/>
                <a:latin typeface="Arial"/>
                <a:ea typeface="+mn-ea"/>
                <a:cs typeface="+mn-cs"/>
              </a:rPr>
              <a:t>Calls</a:t>
            </a:r>
            <a:r>
              <a:rPr kumimoji="0" lang="it-IT" sz="900" b="0" i="1" u="none" strike="noStrike" kern="1200" cap="none" spc="0" normalizeH="0" baseline="0" noProof="0" dirty="0">
                <a:ln>
                  <a:noFill/>
                </a:ln>
                <a:solidFill>
                  <a:srgbClr val="4D4D4D"/>
                </a:solidFill>
                <a:effectLst/>
                <a:uLnTx/>
                <a:uFillTx/>
                <a:latin typeface="Arial"/>
                <a:ea typeface="+mn-ea"/>
                <a:cs typeface="+mn-cs"/>
              </a:rPr>
              <a:t> with opening </a:t>
            </a:r>
            <a:r>
              <a:rPr kumimoji="0" lang="it-IT" sz="900" b="0" i="1" u="none" strike="noStrike" kern="1200" cap="none" spc="0" normalizeH="0" baseline="0" noProof="0" dirty="0" err="1">
                <a:ln>
                  <a:noFill/>
                </a:ln>
                <a:solidFill>
                  <a:srgbClr val="4D4D4D"/>
                </a:solidFill>
                <a:effectLst/>
                <a:uLnTx/>
                <a:uFillTx/>
                <a:latin typeface="Arial"/>
                <a:ea typeface="+mn-ea"/>
                <a:cs typeface="+mn-cs"/>
              </a:rPr>
              <a:t>dates</a:t>
            </a:r>
            <a:r>
              <a:rPr kumimoji="0" lang="it-IT" sz="900" b="0" i="1" u="none" strike="noStrike" kern="1200" cap="none" spc="0" normalizeH="0" baseline="0" noProof="0" dirty="0">
                <a:ln>
                  <a:noFill/>
                </a:ln>
                <a:solidFill>
                  <a:srgbClr val="4D4D4D"/>
                </a:solidFill>
                <a:effectLst/>
                <a:uLnTx/>
                <a:uFillTx/>
                <a:latin typeface="Arial"/>
                <a:ea typeface="+mn-ea"/>
                <a:cs typeface="+mn-cs"/>
              </a:rPr>
              <a:t> in 2023-24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1200" cap="none" spc="0" normalizeH="0" baseline="0" noProof="0" dirty="0">
                <a:ln>
                  <a:noFill/>
                </a:ln>
                <a:solidFill>
                  <a:srgbClr val="4D4D4D"/>
                </a:solidFill>
                <a:effectLst/>
                <a:uLnTx/>
                <a:uFillTx/>
                <a:latin typeface="Arial"/>
                <a:ea typeface="+mn-ea"/>
                <a:cs typeface="+mn-cs"/>
              </a:rPr>
              <a:t>** </a:t>
            </a:r>
            <a:r>
              <a:rPr kumimoji="0" lang="it-IT" sz="900" b="0" i="1" u="none" strike="noStrike" kern="1200" cap="none" spc="0" normalizeH="0" baseline="0" noProof="0" dirty="0" err="1">
                <a:ln>
                  <a:noFill/>
                </a:ln>
                <a:solidFill>
                  <a:srgbClr val="4D4D4D"/>
                </a:solidFill>
                <a:effectLst/>
                <a:uLnTx/>
                <a:uFillTx/>
                <a:latin typeface="Arial"/>
                <a:ea typeface="+mn-ea"/>
                <a:cs typeface="+mn-cs"/>
              </a:rPr>
              <a:t>Calls</a:t>
            </a:r>
            <a:r>
              <a:rPr kumimoji="0" lang="it-IT" sz="900" b="0" i="1" u="none" strike="noStrike" kern="1200" cap="none" spc="0" normalizeH="0" baseline="0" noProof="0" dirty="0">
                <a:ln>
                  <a:noFill/>
                </a:ln>
                <a:solidFill>
                  <a:srgbClr val="4D4D4D"/>
                </a:solidFill>
                <a:effectLst/>
                <a:uLnTx/>
                <a:uFillTx/>
                <a:latin typeface="Arial"/>
                <a:ea typeface="+mn-ea"/>
                <a:cs typeface="+mn-cs"/>
              </a:rPr>
              <a:t> with opening </a:t>
            </a:r>
            <a:r>
              <a:rPr kumimoji="0" lang="it-IT" sz="900" b="0" i="1" u="none" strike="noStrike" kern="1200" cap="none" spc="0" normalizeH="0" baseline="0" noProof="0" dirty="0" err="1">
                <a:ln>
                  <a:noFill/>
                </a:ln>
                <a:solidFill>
                  <a:srgbClr val="4D4D4D"/>
                </a:solidFill>
                <a:effectLst/>
                <a:uLnTx/>
                <a:uFillTx/>
                <a:latin typeface="Arial"/>
                <a:ea typeface="+mn-ea"/>
                <a:cs typeface="+mn-cs"/>
              </a:rPr>
              <a:t>dates</a:t>
            </a:r>
            <a:r>
              <a:rPr kumimoji="0" lang="it-IT" sz="900" b="0" i="1" u="none" strike="noStrike" kern="1200" cap="none" spc="0" normalizeH="0" baseline="0" noProof="0" dirty="0">
                <a:ln>
                  <a:noFill/>
                </a:ln>
                <a:solidFill>
                  <a:srgbClr val="4D4D4D"/>
                </a:solidFill>
                <a:effectLst/>
                <a:uLnTx/>
                <a:uFillTx/>
                <a:latin typeface="Arial"/>
                <a:ea typeface="+mn-ea"/>
                <a:cs typeface="+mn-cs"/>
              </a:rPr>
              <a:t> </a:t>
            </a:r>
            <a:r>
              <a:rPr kumimoji="0" lang="it-IT" sz="900" b="0" i="1" u="none" strike="noStrike" kern="1200" cap="none" spc="0" normalizeH="0" baseline="0" noProof="0" dirty="0" err="1">
                <a:ln>
                  <a:noFill/>
                </a:ln>
                <a:solidFill>
                  <a:srgbClr val="4D4D4D"/>
                </a:solidFill>
                <a:effectLst/>
                <a:uLnTx/>
                <a:uFillTx/>
                <a:latin typeface="Arial"/>
                <a:ea typeface="+mn-ea"/>
                <a:cs typeface="+mn-cs"/>
              </a:rPr>
              <a:t>not</a:t>
            </a:r>
            <a:r>
              <a:rPr kumimoji="0" lang="it-IT" sz="900" b="0" i="1" u="none" strike="noStrike" kern="1200" cap="none" spc="0" normalizeH="0" baseline="0" noProof="0" dirty="0">
                <a:ln>
                  <a:noFill/>
                </a:ln>
                <a:solidFill>
                  <a:srgbClr val="4D4D4D"/>
                </a:solidFill>
                <a:effectLst/>
                <a:uLnTx/>
                <a:uFillTx/>
                <a:latin typeface="Arial"/>
                <a:ea typeface="+mn-ea"/>
                <a:cs typeface="+mn-cs"/>
              </a:rPr>
              <a:t> </a:t>
            </a:r>
            <a:r>
              <a:rPr kumimoji="0" lang="it-IT" sz="900" b="0" i="1" u="none" strike="noStrike" kern="1200" cap="none" spc="0" normalizeH="0" baseline="0" noProof="0" dirty="0" err="1">
                <a:ln>
                  <a:noFill/>
                </a:ln>
                <a:solidFill>
                  <a:srgbClr val="4D4D4D"/>
                </a:solidFill>
                <a:effectLst/>
                <a:uLnTx/>
                <a:uFillTx/>
                <a:latin typeface="Arial"/>
                <a:ea typeface="+mn-ea"/>
                <a:cs typeface="+mn-cs"/>
              </a:rPr>
              <a:t>before</a:t>
            </a:r>
            <a:r>
              <a:rPr kumimoji="0" lang="it-IT" sz="900" b="0" i="1" u="none" strike="noStrike" kern="1200" cap="none" spc="0" normalizeH="0" baseline="0" noProof="0" dirty="0">
                <a:ln>
                  <a:noFill/>
                </a:ln>
                <a:solidFill>
                  <a:srgbClr val="4D4D4D"/>
                </a:solidFill>
                <a:effectLst/>
                <a:uLnTx/>
                <a:uFillTx/>
                <a:latin typeface="Arial"/>
                <a:ea typeface="+mn-ea"/>
                <a:cs typeface="+mn-cs"/>
              </a:rPr>
              <a:t> 2022</a:t>
            </a:r>
          </a:p>
        </p:txBody>
      </p:sp>
      <p:sp>
        <p:nvSpPr>
          <p:cNvPr id="70" name="Title 1"/>
          <p:cNvSpPr txBox="1">
            <a:spLocks/>
          </p:cNvSpPr>
          <p:nvPr/>
        </p:nvSpPr>
        <p:spPr>
          <a:xfrm>
            <a:off x="374696" y="340860"/>
            <a:ext cx="11373661" cy="600164"/>
          </a:xfrm>
          <a:prstGeom prst="rect">
            <a:avLst/>
          </a:prstGeom>
        </p:spPr>
        <p:txBody>
          <a:bodyPr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defRPr/>
            </a:pPr>
            <a:r>
              <a:rPr lang="en-IE" sz="3200" b="1" dirty="0">
                <a:solidFill>
                  <a:srgbClr val="548235"/>
                </a:solidFill>
                <a:latin typeface="Verdana" panose="020B0604030504040204" pitchFamily="34" charset="0"/>
                <a:ea typeface="Verdana" panose="020B0604030504040204" pitchFamily="34" charset="0"/>
              </a:rPr>
              <a:t>Overview of 49 candidate European Partnerships</a:t>
            </a:r>
            <a:endParaRPr lang="en-GB" sz="3200" b="1" dirty="0">
              <a:solidFill>
                <a:srgbClr val="548235"/>
              </a:solidFill>
              <a:latin typeface="Verdana" panose="020B0604030504040204" pitchFamily="34" charset="0"/>
              <a:ea typeface="Verdana" panose="020B0604030504040204" pitchFamily="34" charset="0"/>
            </a:endParaRPr>
          </a:p>
        </p:txBody>
      </p:sp>
      <p:grpSp>
        <p:nvGrpSpPr>
          <p:cNvPr id="80" name="Group 79"/>
          <p:cNvGrpSpPr/>
          <p:nvPr/>
        </p:nvGrpSpPr>
        <p:grpSpPr>
          <a:xfrm>
            <a:off x="8288560" y="3531965"/>
            <a:ext cx="1855729" cy="1399770"/>
            <a:chOff x="9725783" y="2036397"/>
            <a:chExt cx="1809221" cy="1399770"/>
          </a:xfrm>
        </p:grpSpPr>
        <p:sp>
          <p:nvSpPr>
            <p:cNvPr id="15" name="TextBox 14">
              <a:extLst>
                <a:ext uri="{FF2B5EF4-FFF2-40B4-BE49-F238E27FC236}">
                  <a16:creationId xmlns:a16="http://schemas.microsoft.com/office/drawing/2014/main" id="{3836B948-7C7C-7B48-8933-69BBA255131A}"/>
                </a:ext>
              </a:extLst>
            </p:cNvPr>
            <p:cNvSpPr txBox="1"/>
            <p:nvPr/>
          </p:nvSpPr>
          <p:spPr>
            <a:xfrm>
              <a:off x="9735004" y="2036397"/>
              <a:ext cx="1800000" cy="261610"/>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Raw Materials</a:t>
              </a:r>
            </a:p>
          </p:txBody>
        </p:sp>
        <p:sp>
          <p:nvSpPr>
            <p:cNvPr id="17" name="TextBox 16">
              <a:extLst>
                <a:ext uri="{FF2B5EF4-FFF2-40B4-BE49-F238E27FC236}">
                  <a16:creationId xmlns:a16="http://schemas.microsoft.com/office/drawing/2014/main" id="{00231A28-02D7-CD46-B7C1-CD5B8ED46A53}"/>
                </a:ext>
              </a:extLst>
            </p:cNvPr>
            <p:cNvSpPr txBox="1"/>
            <p:nvPr/>
          </p:nvSpPr>
          <p:spPr>
            <a:xfrm>
              <a:off x="9735004" y="2356831"/>
              <a:ext cx="1800000" cy="261610"/>
            </a:xfrm>
            <a:prstGeom prst="rect">
              <a:avLst/>
            </a:prstGeom>
            <a:solidFill>
              <a:schemeClr val="accent4"/>
            </a:solidFill>
            <a:ln>
              <a:noFill/>
            </a:ln>
          </p:spPr>
          <p:txBody>
            <a:bodyPr wrap="square" rtlCol="0">
              <a:spAutoFit/>
            </a:bodyPr>
            <a:lstStyle>
              <a:defPPr>
                <a:defRPr lang="en-US"/>
              </a:defPPr>
              <a:lvl1pPr>
                <a:defRPr sz="1400">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Manufacturing</a:t>
              </a:r>
            </a:p>
          </p:txBody>
        </p:sp>
        <p:sp>
          <p:nvSpPr>
            <p:cNvPr id="66" name="TextBox 65">
              <a:extLst>
                <a:ext uri="{FF2B5EF4-FFF2-40B4-BE49-F238E27FC236}">
                  <a16:creationId xmlns:a16="http://schemas.microsoft.com/office/drawing/2014/main" id="{B02C2C77-4905-6B49-B68F-943E94EDE10E}"/>
                </a:ext>
              </a:extLst>
            </p:cNvPr>
            <p:cNvSpPr txBox="1"/>
            <p:nvPr/>
          </p:nvSpPr>
          <p:spPr>
            <a:xfrm>
              <a:off x="9725783" y="3005280"/>
              <a:ext cx="1800000" cy="430887"/>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Cultural and Creative Industries</a:t>
              </a:r>
            </a:p>
          </p:txBody>
        </p:sp>
        <p:sp>
          <p:nvSpPr>
            <p:cNvPr id="72" name="TextBox 71">
              <a:extLst>
                <a:ext uri="{FF2B5EF4-FFF2-40B4-BE49-F238E27FC236}">
                  <a16:creationId xmlns:a16="http://schemas.microsoft.com/office/drawing/2014/main" id="{38F75504-3756-8F4D-810E-15BCAD1161D1}"/>
                </a:ext>
              </a:extLst>
            </p:cNvPr>
            <p:cNvSpPr txBox="1"/>
            <p:nvPr/>
          </p:nvSpPr>
          <p:spPr>
            <a:xfrm>
              <a:off x="9725783" y="2681389"/>
              <a:ext cx="1800000" cy="261610"/>
            </a:xfrm>
            <a:prstGeom prst="rect">
              <a:avLst/>
            </a:prstGeom>
            <a:solidFill>
              <a:schemeClr val="accent4"/>
            </a:solidFill>
            <a:ln>
              <a:noFill/>
            </a:ln>
          </p:spPr>
          <p:txBody>
            <a:bodyPr wrap="square" rtlCol="0">
              <a:spAutoFit/>
            </a:bodyPr>
            <a:lstStyle>
              <a:defPPr>
                <a:defRPr lang="en-US"/>
              </a:defPPr>
              <a:lvl1pPr>
                <a:defRPr sz="1200">
                  <a:solidFill>
                    <a:schemeClr val="bg1"/>
                  </a:solidFill>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Urban Mobility</a:t>
              </a:r>
            </a:p>
          </p:txBody>
        </p:sp>
      </p:grpSp>
      <p:grpSp>
        <p:nvGrpSpPr>
          <p:cNvPr id="6" name="Group 5"/>
          <p:cNvGrpSpPr/>
          <p:nvPr/>
        </p:nvGrpSpPr>
        <p:grpSpPr>
          <a:xfrm>
            <a:off x="838199" y="5845316"/>
            <a:ext cx="2597533" cy="721982"/>
            <a:chOff x="838199" y="5845316"/>
            <a:chExt cx="2597533" cy="721982"/>
          </a:xfrm>
        </p:grpSpPr>
        <p:sp>
          <p:nvSpPr>
            <p:cNvPr id="44" name="TextBox 43">
              <a:extLst>
                <a:ext uri="{FF2B5EF4-FFF2-40B4-BE49-F238E27FC236}">
                  <a16:creationId xmlns:a16="http://schemas.microsoft.com/office/drawing/2014/main" id="{6D9C6E30-F590-8942-AF62-D6C556712FF5}"/>
                </a:ext>
              </a:extLst>
            </p:cNvPr>
            <p:cNvSpPr txBox="1"/>
            <p:nvPr/>
          </p:nvSpPr>
          <p:spPr>
            <a:xfrm>
              <a:off x="1033875" y="5845316"/>
              <a:ext cx="2401857" cy="1384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Institutionalised Partnerships (Art 185/7)</a:t>
              </a:r>
            </a:p>
          </p:txBody>
        </p:sp>
        <p:sp>
          <p:nvSpPr>
            <p:cNvPr id="45" name="TextBox 44">
              <a:extLst>
                <a:ext uri="{FF2B5EF4-FFF2-40B4-BE49-F238E27FC236}">
                  <a16:creationId xmlns:a16="http://schemas.microsoft.com/office/drawing/2014/main" id="{11C6891C-E615-FF40-B71B-29205F4F8422}"/>
                </a:ext>
              </a:extLst>
            </p:cNvPr>
            <p:cNvSpPr txBox="1"/>
            <p:nvPr/>
          </p:nvSpPr>
          <p:spPr>
            <a:xfrm>
              <a:off x="1033875" y="6228852"/>
              <a:ext cx="1071405"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Co-Programmed</a:t>
              </a:r>
            </a:p>
          </p:txBody>
        </p:sp>
        <p:sp>
          <p:nvSpPr>
            <p:cNvPr id="46" name="TextBox 45">
              <a:extLst>
                <a:ext uri="{FF2B5EF4-FFF2-40B4-BE49-F238E27FC236}">
                  <a16:creationId xmlns:a16="http://schemas.microsoft.com/office/drawing/2014/main" id="{11534523-6A39-314B-A27F-F678DCFA0798}"/>
                </a:ext>
              </a:extLst>
            </p:cNvPr>
            <p:cNvSpPr txBox="1"/>
            <p:nvPr/>
          </p:nvSpPr>
          <p:spPr>
            <a:xfrm>
              <a:off x="1033875" y="6425816"/>
              <a:ext cx="834868"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D4D4D"/>
                  </a:solidFill>
                  <a:effectLst/>
                  <a:uLnTx/>
                  <a:uFillTx/>
                  <a:latin typeface="Arial"/>
                  <a:ea typeface="+mn-ea"/>
                  <a:cs typeface="+mn-cs"/>
                </a:rPr>
                <a:t>Co-Funded</a:t>
              </a:r>
            </a:p>
          </p:txBody>
        </p:sp>
        <p:sp>
          <p:nvSpPr>
            <p:cNvPr id="47" name="TextBox 46">
              <a:extLst>
                <a:ext uri="{FF2B5EF4-FFF2-40B4-BE49-F238E27FC236}">
                  <a16:creationId xmlns:a16="http://schemas.microsoft.com/office/drawing/2014/main" id="{0899A607-7F5B-F441-B0AE-2DB1119C2387}"/>
                </a:ext>
              </a:extLst>
            </p:cNvPr>
            <p:cNvSpPr txBox="1"/>
            <p:nvPr/>
          </p:nvSpPr>
          <p:spPr>
            <a:xfrm>
              <a:off x="1033875" y="6047474"/>
              <a:ext cx="197533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4D4D4D"/>
                  </a:solidFill>
                  <a:effectLst/>
                  <a:uLnTx/>
                  <a:uFillTx/>
                  <a:latin typeface="Arial"/>
                  <a:ea typeface="+mn-ea"/>
                  <a:cs typeface="+mn-cs"/>
                </a:rPr>
                <a:t>Institutionaised</a:t>
              </a:r>
              <a:r>
                <a:rPr kumimoji="0" lang="en-US" sz="900" b="0" i="0" u="none" strike="noStrike" kern="1200" cap="none" spc="0" normalizeH="0" baseline="0" noProof="0" dirty="0">
                  <a:ln>
                    <a:noFill/>
                  </a:ln>
                  <a:solidFill>
                    <a:srgbClr val="4D4D4D"/>
                  </a:solidFill>
                  <a:effectLst/>
                  <a:uLnTx/>
                  <a:uFillTx/>
                  <a:latin typeface="Arial"/>
                  <a:ea typeface="+mn-ea"/>
                  <a:cs typeface="+mn-cs"/>
                </a:rPr>
                <a:t> partnerships / EIT KICs</a:t>
              </a:r>
            </a:p>
          </p:txBody>
        </p:sp>
        <p:sp>
          <p:nvSpPr>
            <p:cNvPr id="3" name="Rectangle 2"/>
            <p:cNvSpPr/>
            <p:nvPr/>
          </p:nvSpPr>
          <p:spPr>
            <a:xfrm>
              <a:off x="838199" y="5845316"/>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Rectangle 72"/>
            <p:cNvSpPr/>
            <p:nvPr/>
          </p:nvSpPr>
          <p:spPr>
            <a:xfrm>
              <a:off x="838199" y="603797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Rectangle 73"/>
            <p:cNvSpPr/>
            <p:nvPr/>
          </p:nvSpPr>
          <p:spPr>
            <a:xfrm>
              <a:off x="838199" y="6230638"/>
              <a:ext cx="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76"/>
            <p:cNvSpPr/>
            <p:nvPr/>
          </p:nvSpPr>
          <p:spPr>
            <a:xfrm>
              <a:off x="838199" y="6423298"/>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81" name="TextBox 80">
            <a:extLst>
              <a:ext uri="{FF2B5EF4-FFF2-40B4-BE49-F238E27FC236}">
                <a16:creationId xmlns:a16="http://schemas.microsoft.com/office/drawing/2014/main" id="{0FFE4203-EC07-2A46-9C5B-8C6BD11DD3C5}"/>
              </a:ext>
            </a:extLst>
          </p:cNvPr>
          <p:cNvSpPr txBox="1"/>
          <p:nvPr/>
        </p:nvSpPr>
        <p:spPr>
          <a:xfrm>
            <a:off x="8288560" y="1526743"/>
            <a:ext cx="1855729" cy="211203"/>
          </a:xfrm>
          <a:prstGeom prst="rect">
            <a:avLst/>
          </a:prstGeom>
          <a:solidFill>
            <a:schemeClr val="bg1">
              <a:lumMod val="95000"/>
            </a:schemeClr>
          </a:solidFill>
        </p:spPr>
        <p:txBody>
          <a:bodyPr wrap="square" lIns="72000" tIns="36000" rIns="72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err="1">
                <a:ln>
                  <a:noFill/>
                </a:ln>
                <a:solidFill>
                  <a:srgbClr val="4D4D4D"/>
                </a:solidFill>
                <a:effectLst/>
                <a:uLnTx/>
                <a:uFillTx/>
                <a:latin typeface="Arial"/>
                <a:ea typeface="+mn-ea"/>
                <a:cs typeface="+mn-cs"/>
              </a:rPr>
              <a:t>eit</a:t>
            </a:r>
            <a:endParaRPr kumimoji="0" lang="en-US" sz="900" b="1" i="0" u="none" strike="noStrike" kern="1200" cap="none" spc="0" normalizeH="0" baseline="0" noProof="0" dirty="0">
              <a:ln>
                <a:noFill/>
              </a:ln>
              <a:solidFill>
                <a:srgbClr val="4D4D4D"/>
              </a:solidFill>
              <a:effectLst/>
              <a:uLnTx/>
              <a:uFillTx/>
              <a:latin typeface="Arial"/>
              <a:ea typeface="+mn-ea"/>
              <a:cs typeface="+mn-cs"/>
            </a:endParaRPr>
          </a:p>
        </p:txBody>
      </p:sp>
      <p:sp>
        <p:nvSpPr>
          <p:cNvPr id="82" name="TextBox 81">
            <a:extLst>
              <a:ext uri="{FF2B5EF4-FFF2-40B4-BE49-F238E27FC236}">
                <a16:creationId xmlns:a16="http://schemas.microsoft.com/office/drawing/2014/main" id="{0FFE4203-EC07-2A46-9C5B-8C6BD11DD3C5}"/>
              </a:ext>
            </a:extLst>
          </p:cNvPr>
          <p:cNvSpPr txBox="1"/>
          <p:nvPr/>
        </p:nvSpPr>
        <p:spPr>
          <a:xfrm>
            <a:off x="10206650" y="1524923"/>
            <a:ext cx="1892716" cy="349702"/>
          </a:xfrm>
          <a:prstGeom prst="rect">
            <a:avLst/>
          </a:prstGeom>
          <a:solidFill>
            <a:schemeClr val="bg1">
              <a:lumMod val="95000"/>
            </a:schemeClr>
          </a:solidFill>
        </p:spPr>
        <p:txBody>
          <a:bodyPr wrap="square" lIns="72000" tIns="36000" rIns="72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4D4D4D"/>
                </a:solidFill>
                <a:effectLst/>
                <a:uLnTx/>
                <a:uFillTx/>
                <a:latin typeface="Arial"/>
                <a:ea typeface="+mn-ea"/>
                <a:cs typeface="+mn-cs"/>
              </a:rPr>
              <a:t> support to innovation ecosystems</a:t>
            </a:r>
            <a:endParaRPr kumimoji="0" lang="en-US" sz="9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633816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 indent="0">
              <a:lnSpc>
                <a:spcPct val="90000"/>
              </a:lnSpc>
              <a:spcBef>
                <a:spcPts val="500"/>
              </a:spcBef>
              <a:spcAft>
                <a:spcPts val="0"/>
              </a:spcAft>
              <a:buClrTx/>
              <a:buNone/>
            </a:pPr>
            <a:r>
              <a:rPr lang="en-GB" sz="2800" b="1" dirty="0">
                <a:latin typeface="Arial Narrow" panose="020B0606020202030204" pitchFamily="34" charset="0"/>
              </a:rPr>
              <a:t>Consortium members</a:t>
            </a:r>
          </a:p>
          <a:p>
            <a:pPr marL="285750">
              <a:lnSpc>
                <a:spcPct val="90000"/>
              </a:lnSpc>
              <a:spcBef>
                <a:spcPts val="500"/>
              </a:spcBef>
              <a:spcAft>
                <a:spcPts val="0"/>
              </a:spcAft>
              <a:buClrTx/>
            </a:pPr>
            <a:r>
              <a:rPr lang="en-GB" dirty="0">
                <a:latin typeface="Arial Narrow" panose="020B0606020202030204" pitchFamily="34" charset="0"/>
              </a:rPr>
              <a:t>European </a:t>
            </a:r>
            <a:r>
              <a:rPr lang="en-GB" b="1" dirty="0">
                <a:latin typeface="Arial Narrow" panose="020B0606020202030204" pitchFamily="34" charset="0"/>
              </a:rPr>
              <a:t>research centres</a:t>
            </a:r>
            <a:r>
              <a:rPr lang="en-GB" dirty="0">
                <a:latin typeface="Arial Narrow" panose="020B0606020202030204" pitchFamily="34" charset="0"/>
              </a:rPr>
              <a:t> working on infectious animal diseases and animal welfare</a:t>
            </a:r>
          </a:p>
          <a:p>
            <a:pPr marL="285750">
              <a:lnSpc>
                <a:spcPct val="90000"/>
              </a:lnSpc>
              <a:spcBef>
                <a:spcPts val="500"/>
              </a:spcBef>
              <a:spcAft>
                <a:spcPts val="0"/>
              </a:spcAft>
              <a:buClrTx/>
            </a:pPr>
            <a:r>
              <a:rPr lang="en-GB" dirty="0">
                <a:latin typeface="Arial Narrow" panose="020B0606020202030204" pitchFamily="34" charset="0"/>
              </a:rPr>
              <a:t>National and EU </a:t>
            </a:r>
            <a:r>
              <a:rPr lang="en-GB" b="1" dirty="0">
                <a:latin typeface="Arial Narrow" panose="020B0606020202030204" pitchFamily="34" charset="0"/>
              </a:rPr>
              <a:t>Reference Laboratories</a:t>
            </a:r>
            <a:r>
              <a:rPr lang="en-GB" dirty="0">
                <a:latin typeface="Arial Narrow" panose="020B0606020202030204" pitchFamily="34" charset="0"/>
              </a:rPr>
              <a:t> (Animal Health/AMR/Food safety) and </a:t>
            </a:r>
            <a:r>
              <a:rPr lang="en-GB" b="1" dirty="0">
                <a:latin typeface="Arial Narrow" panose="020B0606020202030204" pitchFamily="34" charset="0"/>
              </a:rPr>
              <a:t>Centres</a:t>
            </a:r>
            <a:r>
              <a:rPr lang="en-GB" dirty="0">
                <a:latin typeface="Arial Narrow" panose="020B0606020202030204" pitchFamily="34" charset="0"/>
              </a:rPr>
              <a:t> (Animal Welfare)</a:t>
            </a:r>
          </a:p>
          <a:p>
            <a:pPr marL="285750">
              <a:lnSpc>
                <a:spcPct val="90000"/>
              </a:lnSpc>
              <a:spcBef>
                <a:spcPts val="500"/>
              </a:spcBef>
              <a:spcAft>
                <a:spcPts val="0"/>
              </a:spcAft>
              <a:buClrTx/>
            </a:pPr>
            <a:r>
              <a:rPr lang="en-GB" dirty="0">
                <a:latin typeface="Arial Narrow" panose="020B0606020202030204" pitchFamily="34" charset="0"/>
              </a:rPr>
              <a:t>National and regional </a:t>
            </a:r>
            <a:r>
              <a:rPr lang="en-GB" b="1" dirty="0">
                <a:latin typeface="Arial Narrow" panose="020B0606020202030204" pitchFamily="34" charset="0"/>
              </a:rPr>
              <a:t>funding agencies</a:t>
            </a:r>
          </a:p>
          <a:p>
            <a:pPr marL="57150" indent="0">
              <a:lnSpc>
                <a:spcPct val="90000"/>
              </a:lnSpc>
              <a:spcBef>
                <a:spcPts val="500"/>
              </a:spcBef>
              <a:spcAft>
                <a:spcPts val="0"/>
              </a:spcAft>
              <a:buClrTx/>
              <a:buNone/>
            </a:pPr>
            <a:r>
              <a:rPr lang="en-GB" sz="2800" b="1" dirty="0">
                <a:latin typeface="Arial Narrow" panose="020B0606020202030204" pitchFamily="34" charset="0"/>
              </a:rPr>
              <a:t>Stakeholders</a:t>
            </a:r>
            <a:r>
              <a:rPr lang="en-GB" dirty="0">
                <a:latin typeface="Arial Narrow" panose="020B0606020202030204" pitchFamily="34" charset="0"/>
              </a:rPr>
              <a:t>:</a:t>
            </a:r>
          </a:p>
          <a:p>
            <a:pPr marL="285750">
              <a:lnSpc>
                <a:spcPct val="90000"/>
              </a:lnSpc>
              <a:spcBef>
                <a:spcPts val="500"/>
              </a:spcBef>
              <a:spcAft>
                <a:spcPts val="0"/>
              </a:spcAft>
              <a:buClrTx/>
            </a:pPr>
            <a:r>
              <a:rPr lang="en-GB" b="1" dirty="0">
                <a:latin typeface="Arial Narrow" panose="020B0606020202030204" pitchFamily="34" charset="0"/>
              </a:rPr>
              <a:t>Universities</a:t>
            </a:r>
            <a:r>
              <a:rPr lang="en-GB" dirty="0">
                <a:latin typeface="Arial Narrow" panose="020B0606020202030204" pitchFamily="34" charset="0"/>
              </a:rPr>
              <a:t> </a:t>
            </a:r>
          </a:p>
          <a:p>
            <a:pPr marL="285750">
              <a:lnSpc>
                <a:spcPct val="90000"/>
              </a:lnSpc>
              <a:spcBef>
                <a:spcPts val="500"/>
              </a:spcBef>
              <a:spcAft>
                <a:spcPts val="0"/>
              </a:spcAft>
              <a:buClrTx/>
            </a:pPr>
            <a:r>
              <a:rPr lang="en-GB" dirty="0">
                <a:latin typeface="Arial Narrow" panose="020B0606020202030204" pitchFamily="34" charset="0"/>
              </a:rPr>
              <a:t>Relevant </a:t>
            </a:r>
            <a:r>
              <a:rPr lang="en-GB" b="1" dirty="0">
                <a:latin typeface="Arial Narrow" panose="020B0606020202030204" pitchFamily="34" charset="0"/>
              </a:rPr>
              <a:t>industry</a:t>
            </a:r>
            <a:r>
              <a:rPr lang="en-GB" dirty="0">
                <a:latin typeface="Arial Narrow" panose="020B0606020202030204" pitchFamily="34" charset="0"/>
              </a:rPr>
              <a:t> partners (animal sector, diagnostics &amp; pharmaceutics)</a:t>
            </a:r>
          </a:p>
          <a:p>
            <a:pPr marL="285750">
              <a:lnSpc>
                <a:spcPct val="90000"/>
              </a:lnSpc>
              <a:spcBef>
                <a:spcPts val="500"/>
              </a:spcBef>
              <a:spcAft>
                <a:spcPts val="0"/>
              </a:spcAft>
              <a:buClrTx/>
            </a:pPr>
            <a:r>
              <a:rPr lang="fr-BE" b="1" dirty="0" err="1">
                <a:latin typeface="Arial Narrow" panose="020B0606020202030204" pitchFamily="34" charset="0"/>
              </a:rPr>
              <a:t>Other</a:t>
            </a:r>
            <a:r>
              <a:rPr lang="fr-BE" b="1" dirty="0">
                <a:latin typeface="Arial Narrow" panose="020B0606020202030204" pitchFamily="34" charset="0"/>
              </a:rPr>
              <a:t> relevant </a:t>
            </a:r>
            <a:r>
              <a:rPr lang="fr-BE" b="1" dirty="0" err="1">
                <a:latin typeface="Arial Narrow" panose="020B0606020202030204" pitchFamily="34" charset="0"/>
              </a:rPr>
              <a:t>stakeholders</a:t>
            </a:r>
            <a:r>
              <a:rPr lang="fr-BE" b="1" dirty="0">
                <a:latin typeface="Arial Narrow" panose="020B0606020202030204" pitchFamily="34" charset="0"/>
              </a:rPr>
              <a:t>: </a:t>
            </a:r>
            <a:r>
              <a:rPr lang="fr-BE" dirty="0">
                <a:latin typeface="Arial Narrow" panose="020B0606020202030204" pitchFamily="34" charset="0"/>
              </a:rPr>
              <a:t>initiatives, </a:t>
            </a:r>
            <a:r>
              <a:rPr lang="fr-BE" dirty="0" err="1">
                <a:latin typeface="Arial Narrow" panose="020B0606020202030204" pitchFamily="34" charset="0"/>
              </a:rPr>
              <a:t>agencies</a:t>
            </a:r>
            <a:r>
              <a:rPr lang="fr-BE" dirty="0">
                <a:latin typeface="Arial Narrow" panose="020B0606020202030204" pitchFamily="34" charset="0"/>
              </a:rPr>
              <a:t>/</a:t>
            </a:r>
            <a:r>
              <a:rPr lang="fr-BE" dirty="0" err="1">
                <a:latin typeface="Arial Narrow" panose="020B0606020202030204" pitchFamily="34" charset="0"/>
              </a:rPr>
              <a:t>authorities</a:t>
            </a:r>
            <a:r>
              <a:rPr lang="fr-BE" dirty="0">
                <a:latin typeface="Arial Narrow" panose="020B0606020202030204" pitchFamily="34" charset="0"/>
              </a:rPr>
              <a:t> (</a:t>
            </a:r>
            <a:r>
              <a:rPr lang="fr-BE" dirty="0" err="1">
                <a:latin typeface="Arial Narrow" panose="020B0606020202030204" pitchFamily="34" charset="0"/>
              </a:rPr>
              <a:t>e.g</a:t>
            </a:r>
            <a:r>
              <a:rPr lang="fr-BE" dirty="0">
                <a:latin typeface="Arial Narrow" panose="020B0606020202030204" pitchFamily="34" charset="0"/>
              </a:rPr>
              <a:t>. EFSA, EMA, OIE..), </a:t>
            </a:r>
            <a:r>
              <a:rPr lang="fr-BE" dirty="0" err="1">
                <a:latin typeface="Arial Narrow" panose="020B0606020202030204" pitchFamily="34" charset="0"/>
              </a:rPr>
              <a:t>advisory</a:t>
            </a:r>
            <a:r>
              <a:rPr lang="fr-BE" dirty="0">
                <a:latin typeface="Arial Narrow" panose="020B0606020202030204" pitchFamily="34" charset="0"/>
              </a:rPr>
              <a:t> servic</a:t>
            </a:r>
            <a:r>
              <a:rPr lang="fr-BE" dirty="0">
                <a:solidFill>
                  <a:srgbClr val="005DA2"/>
                </a:solidFill>
                <a:latin typeface="Arial Narrow" panose="020B0606020202030204" pitchFamily="34" charset="0"/>
              </a:rPr>
              <a:t>es</a:t>
            </a:r>
            <a:endParaRPr lang="en-GB" dirty="0">
              <a:solidFill>
                <a:srgbClr val="005DA2"/>
              </a:solidFill>
              <a:latin typeface="Arial Narrow" panose="020B0606020202030204" pitchFamily="34" charset="0"/>
            </a:endParaRPr>
          </a:p>
          <a:p>
            <a:pPr marL="342900" lvl="0" indent="-342900" eaLnBrk="0" fontAlgn="base" hangingPunct="0">
              <a:spcBef>
                <a:spcPct val="20000"/>
              </a:spcBef>
              <a:spcAft>
                <a:spcPct val="0"/>
              </a:spcAft>
              <a:buClr>
                <a:srgbClr val="FFFFFF"/>
              </a:buClr>
              <a:buFontTx/>
              <a:buChar char="•"/>
            </a:pPr>
            <a:endParaRPr lang="en-GB" sz="1800" i="1" kern="0" dirty="0">
              <a:solidFill>
                <a:srgbClr val="005DA2"/>
              </a:solidFill>
              <a:latin typeface="Arial Narrow" panose="020B0606020202030204" pitchFamily="34" charset="0"/>
            </a:endParaRPr>
          </a:p>
          <a:p>
            <a:endParaRPr lang="en-GB" dirty="0"/>
          </a:p>
        </p:txBody>
      </p:sp>
      <p:sp>
        <p:nvSpPr>
          <p:cNvPr id="3" name="Slide Number Placeholder 2"/>
          <p:cNvSpPr>
            <a:spLocks noGrp="1"/>
          </p:cNvSpPr>
          <p:nvPr>
            <p:ph type="sldNum" sz="quarter" idx="12"/>
          </p:nvPr>
        </p:nvSpPr>
        <p:spPr/>
        <p:txBody>
          <a:bodyPr/>
          <a:lstStyle/>
          <a:p>
            <a:fld id="{F46C79FD-C571-418B-AB0F-5EE936C85276}" type="slidenum">
              <a:rPr lang="en-GB" smtClean="0"/>
              <a:t>40</a:t>
            </a:fld>
            <a:endParaRPr lang="en-GB"/>
          </a:p>
        </p:txBody>
      </p:sp>
      <p:sp>
        <p:nvSpPr>
          <p:cNvPr id="5" name="Title 1"/>
          <p:cNvSpPr txBox="1">
            <a:spLocks/>
          </p:cNvSpPr>
          <p:nvPr/>
        </p:nvSpPr>
        <p:spPr>
          <a:xfrm>
            <a:off x="1041991" y="513736"/>
            <a:ext cx="12215880" cy="88813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GB" kern="0" dirty="0">
                <a:solidFill>
                  <a:srgbClr val="548235"/>
                </a:solidFill>
                <a:latin typeface="Verdana" panose="020B0604030504040204" pitchFamily="34" charset="0"/>
                <a:ea typeface="Verdana" panose="020B0604030504040204" pitchFamily="34" charset="0"/>
              </a:rPr>
              <a:t>Potential members and stakeholders </a:t>
            </a:r>
          </a:p>
          <a:p>
            <a:pPr>
              <a:defRPr/>
            </a:pPr>
            <a:r>
              <a:rPr lang="en-GB" kern="0" dirty="0">
                <a:solidFill>
                  <a:srgbClr val="548235"/>
                </a:solidFill>
                <a:latin typeface="Verdana" panose="020B0604030504040204" pitchFamily="34" charset="0"/>
                <a:ea typeface="Verdana" panose="020B0604030504040204" pitchFamily="34" charset="0"/>
              </a:rPr>
              <a:t>being considered</a:t>
            </a:r>
          </a:p>
        </p:txBody>
      </p:sp>
    </p:spTree>
    <p:extLst>
      <p:ext uri="{BB962C8B-B14F-4D97-AF65-F5344CB8AC3E}">
        <p14:creationId xmlns:p14="http://schemas.microsoft.com/office/powerpoint/2010/main" val="3572934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242" y="1394691"/>
            <a:ext cx="11288341" cy="3867140"/>
          </a:xfrm>
        </p:spPr>
        <p:txBody>
          <a:bodyPr/>
          <a:lstStyle/>
          <a:p>
            <a:r>
              <a:rPr lang="en-US" sz="1800" dirty="0"/>
              <a:t>No matter their nature, all costs have to comply with the Model Grant Agreement eligibility rules:</a:t>
            </a:r>
          </a:p>
          <a:p>
            <a:r>
              <a:rPr lang="en-US" sz="1800" dirty="0"/>
              <a:t>(</a:t>
            </a:r>
            <a:r>
              <a:rPr lang="en-US" sz="1800" dirty="0" err="1"/>
              <a:t>i</a:t>
            </a:r>
            <a:r>
              <a:rPr lang="en-US" sz="1800" dirty="0"/>
              <a:t>)	they must be actually </a:t>
            </a:r>
            <a:r>
              <a:rPr lang="en-US" sz="1800" b="1" dirty="0"/>
              <a:t>incurred by the beneficiary </a:t>
            </a:r>
          </a:p>
          <a:p>
            <a:r>
              <a:rPr lang="en-US" sz="1800" dirty="0"/>
              <a:t>(ii)	they must be </a:t>
            </a:r>
            <a:r>
              <a:rPr lang="en-US" sz="1800" b="1" dirty="0"/>
              <a:t>incurred in the period set out in Article 4 </a:t>
            </a:r>
            <a:r>
              <a:rPr lang="en-US" sz="1800" dirty="0"/>
              <a:t>(with the exception of costs relating to the submission of the final periodic report, which may be incurred afterwards; see Article 21) </a:t>
            </a:r>
          </a:p>
          <a:p>
            <a:r>
              <a:rPr lang="en-US" sz="1800" dirty="0"/>
              <a:t>(iii)	they must be declared </a:t>
            </a:r>
            <a:r>
              <a:rPr lang="en-US" sz="1800" b="1" dirty="0"/>
              <a:t>under one of the budget categories </a:t>
            </a:r>
            <a:r>
              <a:rPr lang="en-US" sz="1800" dirty="0"/>
              <a:t>set out in Article 6.2 and Annex 2</a:t>
            </a:r>
          </a:p>
          <a:p>
            <a:r>
              <a:rPr lang="en-US" sz="1800" dirty="0"/>
              <a:t>(iv)	they must be </a:t>
            </a:r>
            <a:r>
              <a:rPr lang="en-US" sz="1800" b="1" dirty="0"/>
              <a:t>incurred in connection with the action</a:t>
            </a:r>
            <a:r>
              <a:rPr lang="en-US" sz="1800" dirty="0"/>
              <a:t> as described in Annex 1 and necessary for its implementation</a:t>
            </a:r>
          </a:p>
          <a:p>
            <a:r>
              <a:rPr lang="en-US" sz="1800" dirty="0"/>
              <a:t>(v)	they must be identifiable and </a:t>
            </a:r>
            <a:r>
              <a:rPr lang="en-US" sz="1800" b="1" dirty="0"/>
              <a:t>verifiable, in particular recorded in the beneficiary’s accounts </a:t>
            </a:r>
            <a:r>
              <a:rPr lang="en-US" sz="1800" dirty="0"/>
              <a:t>in accordance with the accounting standards applicable in the country where the beneficiary is established and with the beneficiary’s usual cost accounting practices  </a:t>
            </a:r>
          </a:p>
          <a:p>
            <a:r>
              <a:rPr lang="en-US" sz="1800" dirty="0"/>
              <a:t>(vi)	they must </a:t>
            </a:r>
            <a:r>
              <a:rPr lang="en-US" sz="1800" b="1" dirty="0"/>
              <a:t>comply with the applicable national law </a:t>
            </a:r>
            <a:r>
              <a:rPr lang="en-US" sz="1800" dirty="0"/>
              <a:t>on taxes, </a:t>
            </a:r>
            <a:r>
              <a:rPr lang="en-US" sz="1800" dirty="0" err="1"/>
              <a:t>labour</a:t>
            </a:r>
            <a:r>
              <a:rPr lang="en-US" sz="1800" dirty="0"/>
              <a:t> and social security and</a:t>
            </a:r>
          </a:p>
          <a:p>
            <a:r>
              <a:rPr lang="en-US" sz="1800" dirty="0"/>
              <a:t>(vii)	they must be </a:t>
            </a:r>
            <a:r>
              <a:rPr lang="en-US" sz="1800" b="1" dirty="0"/>
              <a:t>reasonable, justified </a:t>
            </a:r>
            <a:r>
              <a:rPr lang="en-US" sz="1800" dirty="0"/>
              <a:t>and must comply with the principle of sound financial management, in particular regarding economy and efficiency</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4" name="Title 3"/>
          <p:cNvSpPr>
            <a:spLocks noGrp="1"/>
          </p:cNvSpPr>
          <p:nvPr>
            <p:ph type="title"/>
          </p:nvPr>
        </p:nvSpPr>
        <p:spPr>
          <a:xfrm>
            <a:off x="1033249" y="333231"/>
            <a:ext cx="10515600" cy="782357"/>
          </a:xfrm>
        </p:spPr>
        <p:txBody>
          <a:bodyPr/>
          <a:lstStyle/>
          <a:p>
            <a:r>
              <a:rPr lang="en-IE" sz="3600" b="1" dirty="0">
                <a:solidFill>
                  <a:srgbClr val="548235"/>
                </a:solidFill>
                <a:latin typeface="Verdana" panose="020B0604030504040204" pitchFamily="34" charset="0"/>
                <a:ea typeface="Verdana" panose="020B0604030504040204" pitchFamily="34" charset="0"/>
              </a:rPr>
              <a:t>Eligible costs – conditions</a:t>
            </a:r>
          </a:p>
        </p:txBody>
      </p:sp>
    </p:spTree>
    <p:extLst>
      <p:ext uri="{BB962C8B-B14F-4D97-AF65-F5344CB8AC3E}">
        <p14:creationId xmlns:p14="http://schemas.microsoft.com/office/powerpoint/2010/main" val="4217547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563828" y="138023"/>
            <a:ext cx="11385431" cy="1013192"/>
          </a:xfrm>
          <a:noFill/>
        </p:spPr>
        <p:txBody>
          <a:bodyPr/>
          <a:lstStyle/>
          <a:p>
            <a:r>
              <a:rPr lang="en-US" sz="2800" dirty="0">
                <a:solidFill>
                  <a:srgbClr val="548235"/>
                </a:solidFill>
                <a:latin typeface="Verdana" panose="020B0604030504040204" pitchFamily="34" charset="0"/>
                <a:ea typeface="Verdana" panose="020B0604030504040204" pitchFamily="34" charset="0"/>
              </a:rPr>
              <a:t>Eligible Costs: what is new in Horizon Europe compared with Horizon 2020</a:t>
            </a:r>
          </a:p>
        </p:txBody>
      </p:sp>
      <p:graphicFrame>
        <p:nvGraphicFramePr>
          <p:cNvPr id="2" name="Table 1"/>
          <p:cNvGraphicFramePr>
            <a:graphicFrameLocks noGrp="1"/>
          </p:cNvGraphicFramePr>
          <p:nvPr/>
        </p:nvGraphicFramePr>
        <p:xfrm>
          <a:off x="1035643" y="2031021"/>
          <a:ext cx="10765293" cy="4714835"/>
        </p:xfrm>
        <a:graphic>
          <a:graphicData uri="http://schemas.openxmlformats.org/drawingml/2006/table">
            <a:tbl>
              <a:tblPr firstRow="1" bandRow="1">
                <a:tableStyleId>{93296810-A885-4BE3-A3E7-6D5BEEA58F35}</a:tableStyleId>
              </a:tblPr>
              <a:tblGrid>
                <a:gridCol w="4486373">
                  <a:extLst>
                    <a:ext uri="{9D8B030D-6E8A-4147-A177-3AD203B41FA5}">
                      <a16:colId xmlns:a16="http://schemas.microsoft.com/office/drawing/2014/main" val="1847537919"/>
                    </a:ext>
                  </a:extLst>
                </a:gridCol>
                <a:gridCol w="6278920">
                  <a:extLst>
                    <a:ext uri="{9D8B030D-6E8A-4147-A177-3AD203B41FA5}">
                      <a16:colId xmlns:a16="http://schemas.microsoft.com/office/drawing/2014/main" val="147779431"/>
                    </a:ext>
                  </a:extLst>
                </a:gridCol>
              </a:tblGrid>
              <a:tr h="381155">
                <a:tc>
                  <a:txBody>
                    <a:bodyPr/>
                    <a:lstStyle/>
                    <a:p>
                      <a:r>
                        <a:rPr lang="en-IE" dirty="0"/>
                        <a:t>Horizon</a:t>
                      </a:r>
                      <a:r>
                        <a:rPr lang="en-IE" baseline="0" dirty="0"/>
                        <a:t> 2020 </a:t>
                      </a:r>
                      <a:r>
                        <a:rPr lang="en-IE" baseline="0" dirty="0">
                          <a:solidFill>
                            <a:schemeClr val="bg1"/>
                          </a:solidFill>
                        </a:rPr>
                        <a:t>cost categories</a:t>
                      </a:r>
                      <a:endParaRPr lang="en-GB"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Horizon Europe </a:t>
                      </a:r>
                      <a:r>
                        <a:rPr lang="en-IE" baseline="0" dirty="0">
                          <a:solidFill>
                            <a:schemeClr val="bg1"/>
                          </a:solidFill>
                        </a:rPr>
                        <a:t>cost categories</a:t>
                      </a:r>
                      <a:endParaRPr lang="en-GB" dirty="0">
                        <a:solidFill>
                          <a:schemeClr val="bg1"/>
                        </a:solidFill>
                      </a:endParaRPr>
                    </a:p>
                  </a:txBody>
                  <a:tcPr/>
                </a:tc>
                <a:extLst>
                  <a:ext uri="{0D108BD9-81ED-4DB2-BD59-A6C34878D82A}">
                    <a16:rowId xmlns:a16="http://schemas.microsoft.com/office/drawing/2014/main" val="3757556810"/>
                  </a:ext>
                </a:extLst>
              </a:tr>
              <a:tr h="381155">
                <a:tc>
                  <a:txBody>
                    <a:bodyPr/>
                    <a:lstStyle/>
                    <a:p>
                      <a:r>
                        <a:rPr lang="en-IE" dirty="0"/>
                        <a:t>Unit costs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trike="sngStrike" baseline="0" dirty="0"/>
                        <a:t>Unit costs</a:t>
                      </a:r>
                      <a:endParaRPr lang="en-GB" strike="sngStrike" baseline="0" dirty="0"/>
                    </a:p>
                  </a:txBody>
                  <a:tcPr/>
                </a:tc>
                <a:extLst>
                  <a:ext uri="{0D108BD9-81ED-4DB2-BD59-A6C34878D82A}">
                    <a16:rowId xmlns:a16="http://schemas.microsoft.com/office/drawing/2014/main" val="3952881828"/>
                  </a:ext>
                </a:extLst>
              </a:tr>
              <a:tr h="2913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Financial Support to Third Parties</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baseline="0" dirty="0"/>
                        <a:t>Direct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trike="noStrike" baseline="0" dirty="0"/>
                        <a:t>A. Personnel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trike="noStrike" baseline="0" dirty="0"/>
                        <a:t>B. Subcontracting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trike="noStrike" baseline="0" dirty="0"/>
                        <a:t>C. Purchase costs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trike="noStrike" baseline="0" dirty="0"/>
                        <a:t>C.1 Travel and subsistence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trike="noStrike" baseline="0" dirty="0"/>
                        <a:t>C.2 Equipment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t>C.3 Other goods, works and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trike="noStrike" baseline="0" dirty="0"/>
                        <a:t>D. Other cost categories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a:t>D.1 Financial support to third parties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trike="noStrike" baseline="0" dirty="0"/>
                    </a:p>
                  </a:txBody>
                  <a:tcPr/>
                </a:tc>
                <a:extLst>
                  <a:ext uri="{0D108BD9-81ED-4DB2-BD59-A6C34878D82A}">
                    <a16:rowId xmlns:a16="http://schemas.microsoft.com/office/drawing/2014/main" val="3534666842"/>
                  </a:ext>
                </a:extLst>
              </a:tr>
              <a:tr h="657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baseline="0" dirty="0">
                          <a:solidFill>
                            <a:schemeClr val="tx1"/>
                          </a:solidFill>
                        </a:rPr>
                        <a:t>Indirect costs </a:t>
                      </a:r>
                      <a:r>
                        <a:rPr lang="en-GB" sz="1800" strike="noStrike" baseline="0" dirty="0">
                          <a:solidFill>
                            <a:schemeClr val="tx1"/>
                          </a:solidFill>
                        </a:rPr>
                        <a:t>(</a:t>
                      </a:r>
                      <a:r>
                        <a:rPr lang="en-US" sz="1800" strike="noStrike" baseline="0" dirty="0">
                          <a:solidFill>
                            <a:schemeClr val="tx1"/>
                          </a:solidFill>
                        </a:rPr>
                        <a:t>reimbursed at the flat-rate of 25%, </a:t>
                      </a:r>
                      <a:r>
                        <a:rPr lang="en-US" sz="1800" i="1" strike="noStrike" baseline="0" dirty="0">
                          <a:solidFill>
                            <a:schemeClr val="tx1"/>
                          </a:solidFill>
                        </a:rPr>
                        <a:t>only applied to unit costs</a:t>
                      </a:r>
                      <a:r>
                        <a:rPr lang="en-US" sz="1800" strike="noStrike" baseline="0" dirty="0">
                          <a:solidFill>
                            <a:schemeClr val="tx1"/>
                          </a:solidFill>
                        </a:rPr>
                        <a:t>)</a:t>
                      </a:r>
                      <a:endParaRPr lang="en-GB" strike="noStrike" baseline="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baseline="0" dirty="0">
                          <a:solidFill>
                            <a:schemeClr val="tx1"/>
                          </a:solidFill>
                        </a:rPr>
                        <a:t>E. Indirect costs </a:t>
                      </a:r>
                      <a:r>
                        <a:rPr lang="en-GB" sz="1800" strike="noStrike" baseline="0" dirty="0">
                          <a:solidFill>
                            <a:schemeClr val="tx1"/>
                          </a:solidFill>
                        </a:rPr>
                        <a:t>(</a:t>
                      </a:r>
                      <a:r>
                        <a:rPr lang="en-US" sz="1800" strike="noStrike" baseline="0" dirty="0">
                          <a:solidFill>
                            <a:schemeClr val="tx1"/>
                          </a:solidFill>
                        </a:rPr>
                        <a:t>reimbursed at the flat-rate of 25% of the </a:t>
                      </a:r>
                      <a:r>
                        <a:rPr lang="en-US" sz="1800" i="1" strike="noStrike" baseline="0" dirty="0">
                          <a:solidFill>
                            <a:schemeClr val="tx1"/>
                          </a:solidFill>
                        </a:rPr>
                        <a:t>eligible direct costs cat. A-C</a:t>
                      </a:r>
                      <a:r>
                        <a:rPr lang="en-US" sz="1800" strike="noStrike" baseline="0" dirty="0">
                          <a:solidFill>
                            <a:schemeClr val="tx1"/>
                          </a:solidFill>
                        </a:rPr>
                        <a:t>)</a:t>
                      </a:r>
                      <a:endParaRPr lang="en-GB" strike="noStrike" baseline="0" dirty="0">
                        <a:solidFill>
                          <a:schemeClr val="tx1"/>
                        </a:solidFill>
                      </a:endParaRPr>
                    </a:p>
                  </a:txBody>
                  <a:tcPr/>
                </a:tc>
                <a:extLst>
                  <a:ext uri="{0D108BD9-81ED-4DB2-BD59-A6C34878D82A}">
                    <a16:rowId xmlns:a16="http://schemas.microsoft.com/office/drawing/2014/main" val="4103944804"/>
                  </a:ext>
                </a:extLst>
              </a:tr>
              <a:tr h="381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baseline="0" dirty="0">
                          <a:solidFill>
                            <a:schemeClr val="tx1"/>
                          </a:solidFill>
                        </a:rPr>
                        <a:t>Certificate on Financial Statements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trike="noStrike" baseline="0" dirty="0">
                          <a:solidFill>
                            <a:schemeClr val="tx1"/>
                          </a:solidFill>
                        </a:rPr>
                        <a:t>Certificate on Financial Statements</a:t>
                      </a:r>
                    </a:p>
                  </a:txBody>
                  <a:tcPr/>
                </a:tc>
                <a:extLst>
                  <a:ext uri="{0D108BD9-81ED-4DB2-BD59-A6C34878D82A}">
                    <a16:rowId xmlns:a16="http://schemas.microsoft.com/office/drawing/2014/main" val="3153190330"/>
                  </a:ext>
                </a:extLst>
              </a:tr>
            </a:tbl>
          </a:graphicData>
        </a:graphic>
      </p:graphicFrame>
      <p:sp>
        <p:nvSpPr>
          <p:cNvPr id="3" name="Rechteck 2"/>
          <p:cNvSpPr/>
          <p:nvPr/>
        </p:nvSpPr>
        <p:spPr>
          <a:xfrm>
            <a:off x="1122608" y="1151215"/>
            <a:ext cx="10591361" cy="646331"/>
          </a:xfrm>
          <a:prstGeom prst="rect">
            <a:avLst/>
          </a:prstGeom>
        </p:spPr>
        <p:txBody>
          <a:bodyPr wrap="none">
            <a:spAutoFit/>
          </a:bodyPr>
          <a:lstStyle/>
          <a:p>
            <a:pPr marL="285750" indent="-285750">
              <a:buFont typeface="Arial" panose="020B0604020202020204" pitchFamily="34" charset="0"/>
              <a:buChar char="•"/>
              <a:defRPr/>
            </a:pPr>
            <a:r>
              <a:rPr lang="de-DE" dirty="0" err="1">
                <a:solidFill>
                  <a:srgbClr val="0E4194"/>
                </a:solidFill>
                <a:latin typeface="Arial"/>
              </a:rPr>
              <a:t>Activities</a:t>
            </a:r>
            <a:r>
              <a:rPr lang="de-DE" dirty="0">
                <a:solidFill>
                  <a:srgbClr val="0E4194"/>
                </a:solidFill>
                <a:latin typeface="Arial"/>
              </a:rPr>
              <a:t> must </a:t>
            </a:r>
            <a:r>
              <a:rPr lang="de-DE" dirty="0" err="1">
                <a:solidFill>
                  <a:srgbClr val="0E4194"/>
                </a:solidFill>
                <a:latin typeface="Arial"/>
              </a:rPr>
              <a:t>be</a:t>
            </a:r>
            <a:r>
              <a:rPr lang="de-DE" dirty="0">
                <a:solidFill>
                  <a:srgbClr val="0E4194"/>
                </a:solidFill>
                <a:latin typeface="Arial"/>
              </a:rPr>
              <a:t> </a:t>
            </a:r>
            <a:r>
              <a:rPr lang="de-DE" dirty="0" err="1">
                <a:solidFill>
                  <a:srgbClr val="0E4194"/>
                </a:solidFill>
                <a:latin typeface="Arial"/>
              </a:rPr>
              <a:t>defined</a:t>
            </a:r>
            <a:r>
              <a:rPr lang="de-DE" dirty="0">
                <a:solidFill>
                  <a:srgbClr val="0E4194"/>
                </a:solidFill>
                <a:latin typeface="Arial"/>
              </a:rPr>
              <a:t> &amp; </a:t>
            </a:r>
            <a:r>
              <a:rPr lang="de-DE" dirty="0" err="1">
                <a:solidFill>
                  <a:srgbClr val="0E4194"/>
                </a:solidFill>
                <a:latin typeface="Arial"/>
              </a:rPr>
              <a:t>agreed</a:t>
            </a:r>
            <a:r>
              <a:rPr lang="de-DE" dirty="0">
                <a:solidFill>
                  <a:srgbClr val="0E4194"/>
                </a:solidFill>
                <a:latin typeface="Arial"/>
              </a:rPr>
              <a:t> in </a:t>
            </a:r>
            <a:r>
              <a:rPr lang="de-DE" dirty="0" err="1">
                <a:solidFill>
                  <a:srgbClr val="0E4194"/>
                </a:solidFill>
                <a:latin typeface="Arial"/>
              </a:rPr>
              <a:t>the</a:t>
            </a:r>
            <a:r>
              <a:rPr lang="de-DE" dirty="0">
                <a:solidFill>
                  <a:srgbClr val="0E4194"/>
                </a:solidFill>
                <a:latin typeface="Arial"/>
              </a:rPr>
              <a:t> Annual Work Plan </a:t>
            </a:r>
            <a:r>
              <a:rPr lang="de-DE" dirty="0" err="1">
                <a:solidFill>
                  <a:srgbClr val="0E4194"/>
                </a:solidFill>
                <a:latin typeface="Arial"/>
              </a:rPr>
              <a:t>and</a:t>
            </a:r>
            <a:r>
              <a:rPr lang="de-DE" dirty="0">
                <a:solidFill>
                  <a:srgbClr val="0E4194"/>
                </a:solidFill>
                <a:latin typeface="Arial"/>
              </a:rPr>
              <a:t> </a:t>
            </a:r>
            <a:r>
              <a:rPr lang="de-DE" dirty="0" err="1">
                <a:solidFill>
                  <a:srgbClr val="0E4194"/>
                </a:solidFill>
                <a:latin typeface="Arial"/>
              </a:rPr>
              <a:t>the</a:t>
            </a:r>
            <a:r>
              <a:rPr lang="de-DE" dirty="0">
                <a:solidFill>
                  <a:srgbClr val="0E4194"/>
                </a:solidFill>
                <a:latin typeface="Arial"/>
              </a:rPr>
              <a:t> Grant Agreement</a:t>
            </a:r>
            <a:endParaRPr lang="en-GB" dirty="0">
              <a:solidFill>
                <a:srgbClr val="0E4194"/>
              </a:solidFill>
              <a:latin typeface="Arial"/>
            </a:endParaRPr>
          </a:p>
          <a:p>
            <a:pPr marL="285750" indent="-285750">
              <a:buFont typeface="Arial" panose="020B0604020202020204" pitchFamily="34" charset="0"/>
              <a:buChar char="•"/>
              <a:defRPr/>
            </a:pPr>
            <a:r>
              <a:rPr lang="en-GB" dirty="0">
                <a:solidFill>
                  <a:srgbClr val="0E4194"/>
                </a:solidFill>
                <a:latin typeface="Arial"/>
              </a:rPr>
              <a:t>For the cost for financial support to third parties to be eligible, all call conditions need to be followed</a:t>
            </a:r>
          </a:p>
        </p:txBody>
      </p:sp>
    </p:spTree>
    <p:extLst>
      <p:ext uri="{BB962C8B-B14F-4D97-AF65-F5344CB8AC3E}">
        <p14:creationId xmlns:p14="http://schemas.microsoft.com/office/powerpoint/2010/main" val="2285382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60945"/>
            <a:ext cx="10905699" cy="3700886"/>
          </a:xfrm>
        </p:spPr>
        <p:txBody>
          <a:bodyPr/>
          <a:lstStyle/>
          <a:p>
            <a:pPr marL="457200" indent="-457200">
              <a:buFont typeface="+mj-lt"/>
              <a:buAutoNum type="alphaLcParenR"/>
            </a:pPr>
            <a:r>
              <a:rPr lang="en-US" sz="2000" dirty="0"/>
              <a:t>A monitoring system </a:t>
            </a:r>
            <a:r>
              <a:rPr lang="en-US" sz="2000" b="1" dirty="0"/>
              <a:t>in line with the requirements set out in Article 45 </a:t>
            </a:r>
            <a:r>
              <a:rPr lang="en-US" sz="2000" dirty="0"/>
              <a:t>to </a:t>
            </a:r>
            <a:r>
              <a:rPr lang="en-US" sz="2000" b="1" dirty="0"/>
              <a:t>track progress towards specific policy objectives</a:t>
            </a:r>
            <a:r>
              <a:rPr lang="en-US" sz="2000" dirty="0"/>
              <a:t>, deliverables and key performance indicators allowing for an assessment over time of achievements, impacts and potential needs for corrective measures;</a:t>
            </a:r>
          </a:p>
          <a:p>
            <a:pPr marL="457200" indent="-457200">
              <a:buFont typeface="+mj-lt"/>
              <a:buAutoNum type="alphaLcParenR"/>
            </a:pPr>
            <a:r>
              <a:rPr lang="en-US" sz="2000" b="1" dirty="0"/>
              <a:t>Periodic dedicated reporting </a:t>
            </a:r>
            <a:r>
              <a:rPr lang="en-US" sz="2000" dirty="0"/>
              <a:t>on quantitative and qualitative leverage effects, including on committed and actually provided financial and in-kind contributions, visibility and positioning in the international context, impact on research and innovation related risks of private sector investments;</a:t>
            </a:r>
          </a:p>
          <a:p>
            <a:pPr marL="457200" indent="-457200">
              <a:buFont typeface="+mj-lt"/>
              <a:buAutoNum type="alphaLcParenR"/>
            </a:pPr>
            <a:r>
              <a:rPr lang="en-US" sz="2000" dirty="0"/>
              <a:t>Detailed information on the </a:t>
            </a:r>
            <a:r>
              <a:rPr lang="en-US" sz="2000" b="1" dirty="0"/>
              <a:t>evaluation process and results from all calls for proposals </a:t>
            </a:r>
            <a:r>
              <a:rPr lang="en-US" sz="2000" dirty="0"/>
              <a:t>within partnerships, </a:t>
            </a:r>
            <a:r>
              <a:rPr lang="en-US" sz="2000" b="1" dirty="0"/>
              <a:t>to be made available timely and accessible in a common e-database</a:t>
            </a:r>
            <a:r>
              <a:rPr lang="en-US" sz="2000" dirty="0"/>
              <a:t>.</a:t>
            </a:r>
            <a:endParaRPr lang="en-IE" sz="2000"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4" name="Title 3"/>
          <p:cNvSpPr>
            <a:spLocks noGrp="1"/>
          </p:cNvSpPr>
          <p:nvPr>
            <p:ph type="title"/>
          </p:nvPr>
        </p:nvSpPr>
        <p:spPr>
          <a:xfrm>
            <a:off x="1033249" y="333231"/>
            <a:ext cx="10515600" cy="782357"/>
          </a:xfrm>
        </p:spPr>
        <p:txBody>
          <a:bodyPr/>
          <a:lstStyle/>
          <a:p>
            <a:r>
              <a:rPr lang="en-US" sz="3200" b="1" dirty="0">
                <a:solidFill>
                  <a:srgbClr val="548235"/>
                </a:solidFill>
                <a:latin typeface="Verdana" panose="020B0604030504040204" pitchFamily="34" charset="0"/>
                <a:ea typeface="Verdana" panose="020B0604030504040204" pitchFamily="34" charset="0"/>
              </a:rPr>
              <a:t>European Partnerships: monitoring criteria</a:t>
            </a:r>
            <a:endParaRPr lang="en-IE" sz="3200" b="1" dirty="0">
              <a:solidFill>
                <a:srgbClr val="548235"/>
              </a:solidFill>
              <a:latin typeface="Verdana" panose="020B0604030504040204" pitchFamily="34" charset="0"/>
              <a:ea typeface="Verdana" panose="020B0604030504040204" pitchFamily="34" charset="0"/>
            </a:endParaRPr>
          </a:p>
        </p:txBody>
      </p:sp>
      <p:sp>
        <p:nvSpPr>
          <p:cNvPr id="5" name="TextBox 4"/>
          <p:cNvSpPr txBox="1"/>
          <p:nvPr/>
        </p:nvSpPr>
        <p:spPr>
          <a:xfrm>
            <a:off x="766618" y="5707188"/>
            <a:ext cx="863576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4D4D4D"/>
                </a:solidFill>
                <a:effectLst/>
                <a:uLnTx/>
                <a:uFillTx/>
                <a:latin typeface="Arial"/>
                <a:ea typeface="+mn-ea"/>
                <a:cs typeface="+mn-cs"/>
              </a:rPr>
              <a:t>Source: </a:t>
            </a:r>
            <a:r>
              <a:rPr kumimoji="0" lang="en-IE" sz="1800" b="0" i="0" u="none" strike="noStrike" kern="1200" cap="none" spc="0" normalizeH="0" baseline="0" noProof="0" dirty="0">
                <a:ln>
                  <a:noFill/>
                </a:ln>
                <a:solidFill>
                  <a:srgbClr val="4D4D4D"/>
                </a:solidFill>
                <a:effectLst/>
                <a:uLnTx/>
                <a:uFillTx/>
                <a:latin typeface="Arial"/>
                <a:ea typeface="+mn-ea"/>
                <a:cs typeface="+mn-cs"/>
                <a:hlinkClick r:id="rId3"/>
              </a:rPr>
              <a:t>https://data.consilium.europa.eu/doc/document/ST-7942-2019-INIT/en/pdf</a:t>
            </a:r>
            <a:r>
              <a:rPr kumimoji="0" lang="en-IE" sz="18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931951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874" y="1708727"/>
            <a:ext cx="11393025" cy="3553104"/>
          </a:xfrm>
        </p:spPr>
        <p:txBody>
          <a:bodyPr/>
          <a:lstStyle/>
          <a:p>
            <a:pPr algn="just"/>
            <a:r>
              <a:rPr lang="en-GB" sz="1800" dirty="0"/>
              <a:t>Under the conditions specified in Articles 25c of the draft </a:t>
            </a:r>
            <a:r>
              <a:rPr lang="en-GB" sz="1800" u="sng" dirty="0"/>
              <a:t>amendment to the General Block Exemption Regulation (GBER) and CPR 67.5</a:t>
            </a:r>
            <a:r>
              <a:rPr lang="en-GB" sz="1800" dirty="0"/>
              <a:t>, </a:t>
            </a:r>
            <a:r>
              <a:rPr lang="en-GB" sz="1800" b="1" dirty="0"/>
              <a:t>co-funded research and development projects may benefit from Horizon Europe eligible costs and funding rates.</a:t>
            </a:r>
          </a:p>
          <a:p>
            <a:pPr algn="just">
              <a:buFont typeface="Wingdings" panose="05000000000000000000" pitchFamily="2" charset="2"/>
              <a:buChar char="à"/>
            </a:pPr>
            <a:r>
              <a:rPr lang="en-GB" sz="1800" b="1" u="sng" dirty="0"/>
              <a:t>No need to be subject to a separate State aid assessment and notification</a:t>
            </a:r>
            <a:r>
              <a:rPr lang="en-GB" sz="1800" b="1" dirty="0"/>
              <a:t>, it means:</a:t>
            </a:r>
          </a:p>
          <a:p>
            <a:pPr lvl="1" algn="just">
              <a:buFont typeface="Wingdings" panose="05000000000000000000" pitchFamily="2" charset="2"/>
              <a:buChar char="à"/>
            </a:pPr>
            <a:r>
              <a:rPr lang="en-US" sz="1800" b="1" u="sng" dirty="0"/>
              <a:t>Transnational projects resulting from centrally </a:t>
            </a:r>
            <a:r>
              <a:rPr lang="en-US" sz="1800" b="1" u="sng" dirty="0" err="1"/>
              <a:t>organised</a:t>
            </a:r>
            <a:r>
              <a:rPr lang="en-US" sz="1800" b="1" u="sng" dirty="0"/>
              <a:t> calls for proposals;</a:t>
            </a:r>
          </a:p>
          <a:p>
            <a:pPr lvl="1" algn="just">
              <a:buFont typeface="Wingdings" panose="05000000000000000000" pitchFamily="2" charset="2"/>
              <a:buChar char="à"/>
            </a:pPr>
            <a:r>
              <a:rPr lang="en-US" sz="1800" b="1" dirty="0"/>
              <a:t>Horizon Europe funding rules apply (see Art 25c (3); the categories, maximum amounts and methods of calculation of eligible costs).</a:t>
            </a:r>
          </a:p>
          <a:p>
            <a:pPr algn="just"/>
            <a:r>
              <a:rPr lang="en-US" sz="1800" dirty="0"/>
              <a:t>Horizon Europe rules apply to calls launched by Article 185/7 initiatives for those contributions that are managed centrally.</a:t>
            </a:r>
            <a:endParaRPr lang="en-GB" sz="1800" dirty="0"/>
          </a:p>
          <a:p>
            <a:pPr algn="just"/>
            <a:r>
              <a:rPr lang="en-US" sz="1800" dirty="0"/>
              <a:t>Otherwise, state aid rules apply to the contribution from Member States, in calls launched under </a:t>
            </a:r>
            <a:r>
              <a:rPr lang="en-US" sz="1800" dirty="0" err="1"/>
              <a:t>programme</a:t>
            </a:r>
            <a:r>
              <a:rPr lang="en-US" sz="1800" dirty="0"/>
              <a:t> co-fund actions </a:t>
            </a:r>
            <a:r>
              <a:rPr lang="en-US" sz="1800" u="sng" dirty="0">
                <a:cs typeface="Calibri" panose="020F0502020204030204" pitchFamily="34" charset="0"/>
              </a:rPr>
              <a:t>→</a:t>
            </a:r>
            <a:r>
              <a:rPr lang="en-US" sz="1800" u="sng" dirty="0"/>
              <a:t> State aid at the level of the beneficiary, if the beneficiary is an undertaking.</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4" name="Title 3"/>
          <p:cNvSpPr>
            <a:spLocks noGrp="1"/>
          </p:cNvSpPr>
          <p:nvPr>
            <p:ph type="title"/>
          </p:nvPr>
        </p:nvSpPr>
        <p:spPr>
          <a:xfrm>
            <a:off x="1033249" y="333231"/>
            <a:ext cx="10515600" cy="1052224"/>
          </a:xfrm>
        </p:spPr>
        <p:txBody>
          <a:bodyPr/>
          <a:lstStyle/>
          <a:p>
            <a:r>
              <a:rPr lang="en-IE" sz="2800" b="1" dirty="0">
                <a:solidFill>
                  <a:srgbClr val="548235"/>
                </a:solidFill>
                <a:latin typeface="Verdana" panose="020B0604030504040204" pitchFamily="34" charset="0"/>
                <a:ea typeface="Verdana" panose="020B0604030504040204" pitchFamily="34" charset="0"/>
              </a:rPr>
              <a:t>State Aid </a:t>
            </a:r>
            <a:r>
              <a:rPr lang="en-US" sz="2800" b="1" dirty="0">
                <a:solidFill>
                  <a:srgbClr val="548235"/>
                </a:solidFill>
                <a:latin typeface="Verdana" panose="020B0604030504040204" pitchFamily="34" charset="0"/>
                <a:ea typeface="Verdana" panose="020B0604030504040204" pitchFamily="34" charset="0"/>
              </a:rPr>
              <a:t>rules and </a:t>
            </a:r>
            <a:r>
              <a:rPr lang="en-US" sz="2800" b="1" u="sng" dirty="0">
                <a:solidFill>
                  <a:srgbClr val="548235"/>
                </a:solidFill>
                <a:latin typeface="Verdana" panose="020B0604030504040204" pitchFamily="34" charset="0"/>
                <a:ea typeface="Verdana" panose="020B0604030504040204" pitchFamily="34" charset="0"/>
              </a:rPr>
              <a:t>Projects</a:t>
            </a:r>
            <a:r>
              <a:rPr lang="en-US" sz="2800" b="1" dirty="0">
                <a:solidFill>
                  <a:srgbClr val="548235"/>
                </a:solidFill>
                <a:latin typeface="Verdana" panose="020B0604030504040204" pitchFamily="34" charset="0"/>
                <a:ea typeface="Verdana" panose="020B0604030504040204" pitchFamily="34" charset="0"/>
              </a:rPr>
              <a:t> funded under European Partnerships</a:t>
            </a:r>
            <a:r>
              <a:rPr lang="en-US" sz="2800" b="1" dirty="0">
                <a:solidFill>
                  <a:srgbClr val="548235"/>
                </a:solidFill>
                <a:latin typeface="Verdana" panose="020B0604030504040204" pitchFamily="34" charset="0"/>
                <a:ea typeface="Verdana" panose="020B0604030504040204" pitchFamily="34" charset="0"/>
                <a:cs typeface="Arial"/>
              </a:rPr>
              <a:t> – new opportunity</a:t>
            </a:r>
            <a:endParaRPr lang="en-IE" sz="2800" b="1" dirty="0">
              <a:solidFill>
                <a:srgbClr val="54823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5286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45</a:t>
            </a:fld>
            <a:endParaRPr lang="en-GB"/>
          </a:p>
        </p:txBody>
      </p:sp>
      <p:sp>
        <p:nvSpPr>
          <p:cNvPr id="5" name="Content Placeholder 2"/>
          <p:cNvSpPr txBox="1">
            <a:spLocks/>
          </p:cNvSpPr>
          <p:nvPr/>
        </p:nvSpPr>
        <p:spPr>
          <a:xfrm>
            <a:off x="-191386" y="1008096"/>
            <a:ext cx="11938992" cy="4749874"/>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0"/>
              </a:spcBef>
              <a:buFont typeface="Wingdings" panose="05000000000000000000" pitchFamily="2" charset="2"/>
              <a:buChar char="§"/>
            </a:pPr>
            <a:r>
              <a:rPr lang="en-GB" sz="2000" b="1" i="0" kern="0" dirty="0">
                <a:solidFill>
                  <a:schemeClr val="tx1"/>
                </a:solidFill>
                <a:cs typeface="Arial" panose="020B0604020202020204" pitchFamily="34" charset="0"/>
              </a:rPr>
              <a:t>Up to June 2019: </a:t>
            </a:r>
            <a:r>
              <a:rPr lang="en-GB" sz="2000" i="0" kern="0" dirty="0">
                <a:solidFill>
                  <a:schemeClr val="tx1"/>
                </a:solidFill>
                <a:cs typeface="Arial" panose="020B0604020202020204" pitchFamily="34" charset="0"/>
              </a:rPr>
              <a:t>discussion initiated with SCAR CWG AHW and early fiche developed by EC for consultation of Member States (AH only) </a:t>
            </a:r>
          </a:p>
          <a:p>
            <a:pPr>
              <a:spcBef>
                <a:spcPts val="0"/>
              </a:spcBef>
              <a:buFont typeface="Wingdings" panose="05000000000000000000" pitchFamily="2" charset="2"/>
              <a:buChar char="§"/>
            </a:pPr>
            <a:endParaRPr lang="en-GB" sz="2000" b="1" i="0" kern="0" dirty="0">
              <a:solidFill>
                <a:schemeClr val="tx1"/>
              </a:solidFill>
              <a:cs typeface="Arial" panose="020B0604020202020204" pitchFamily="34" charset="0"/>
            </a:endParaRPr>
          </a:p>
          <a:p>
            <a:pPr>
              <a:spcBef>
                <a:spcPts val="0"/>
              </a:spcBef>
              <a:buFont typeface="Wingdings" panose="05000000000000000000" pitchFamily="2" charset="2"/>
              <a:buChar char="§"/>
            </a:pPr>
            <a:r>
              <a:rPr lang="en-GB" sz="2000" b="1" i="0" kern="0" dirty="0">
                <a:solidFill>
                  <a:schemeClr val="tx1"/>
                </a:solidFill>
                <a:cs typeface="Arial" panose="020B0604020202020204" pitchFamily="34" charset="0"/>
              </a:rPr>
              <a:t>From Autumn 2019: </a:t>
            </a:r>
            <a:r>
              <a:rPr lang="en-GB" sz="2000" i="0" kern="0" dirty="0">
                <a:solidFill>
                  <a:schemeClr val="tx1"/>
                </a:solidFill>
                <a:cs typeface="Arial" panose="020B0604020202020204" pitchFamily="34" charset="0"/>
              </a:rPr>
              <a:t>mainly CWG AHW ‘Task Force’ meetings with AGRI + exploratory discussion with AHE, D4A; extension to AW </a:t>
            </a:r>
          </a:p>
          <a:p>
            <a:pPr>
              <a:spcBef>
                <a:spcPts val="0"/>
              </a:spcBef>
              <a:buFont typeface="Wingdings" panose="05000000000000000000" pitchFamily="2" charset="2"/>
              <a:buChar char="§"/>
            </a:pPr>
            <a:endParaRPr lang="en-GB" sz="2000" b="1" i="0" kern="0" dirty="0">
              <a:solidFill>
                <a:schemeClr val="tx1"/>
              </a:solidFill>
              <a:cs typeface="Arial" panose="020B0604020202020204" pitchFamily="34" charset="0"/>
            </a:endParaRPr>
          </a:p>
          <a:p>
            <a:pPr>
              <a:spcBef>
                <a:spcPts val="0"/>
              </a:spcBef>
              <a:buFont typeface="Wingdings" panose="05000000000000000000" pitchFamily="2" charset="2"/>
              <a:buChar char="§"/>
            </a:pPr>
            <a:r>
              <a:rPr lang="en-GB" sz="2000" b="1" i="0" kern="0" dirty="0">
                <a:solidFill>
                  <a:schemeClr val="tx1"/>
                </a:solidFill>
                <a:cs typeface="Arial" panose="020B0604020202020204" pitchFamily="34" charset="0"/>
              </a:rPr>
              <a:t>May 2020: </a:t>
            </a:r>
            <a:r>
              <a:rPr lang="en-GB" sz="2000" i="0" kern="0" dirty="0">
                <a:solidFill>
                  <a:schemeClr val="tx1"/>
                </a:solidFill>
                <a:cs typeface="Arial" panose="020B0604020202020204" pitchFamily="34" charset="0"/>
              </a:rPr>
              <a:t>preliminary </a:t>
            </a:r>
            <a:r>
              <a:rPr lang="en-GB" sz="2000" i="0" kern="0" dirty="0">
                <a:solidFill>
                  <a:schemeClr val="tx1"/>
                </a:solidFill>
                <a:cs typeface="Arial" panose="020B0604020202020204" pitchFamily="34" charset="0"/>
                <a:hlinkClick r:id="rId3"/>
              </a:rPr>
              <a:t>dossier</a:t>
            </a:r>
            <a:r>
              <a:rPr lang="en-GB" sz="2000" i="0" kern="0" dirty="0">
                <a:solidFill>
                  <a:schemeClr val="tx1"/>
                </a:solidFill>
                <a:cs typeface="Arial" panose="020B0604020202020204" pitchFamily="34" charset="0"/>
              </a:rPr>
              <a:t> drafted by CWG AHW TF and AGRI, in consultation with EC services, AHE&amp;D4A</a:t>
            </a:r>
          </a:p>
          <a:p>
            <a:pPr lvl="1">
              <a:spcBef>
                <a:spcPts val="0"/>
              </a:spcBef>
              <a:buFont typeface="Wingdings" panose="05000000000000000000" pitchFamily="2" charset="2"/>
              <a:buChar char="§"/>
            </a:pPr>
            <a:r>
              <a:rPr lang="en-GB" sz="1800" b="0" kern="0" dirty="0">
                <a:solidFill>
                  <a:schemeClr val="tx1"/>
                </a:solidFill>
                <a:cs typeface="Arial" panose="020B0604020202020204" pitchFamily="34" charset="0"/>
              </a:rPr>
              <a:t>circulated to CWG AHW, National contact persons designated in 2019, EC services</a:t>
            </a:r>
          </a:p>
          <a:p>
            <a:pPr lvl="1">
              <a:spcBef>
                <a:spcPts val="0"/>
              </a:spcBef>
              <a:buFont typeface="Wingdings" panose="05000000000000000000" pitchFamily="2" charset="2"/>
              <a:buChar char="§"/>
            </a:pPr>
            <a:r>
              <a:rPr lang="en-GB" sz="1800" b="0" kern="0" dirty="0">
                <a:solidFill>
                  <a:schemeClr val="tx1"/>
                </a:solidFill>
                <a:cs typeface="Arial" panose="020B0604020202020204" pitchFamily="34" charset="0"/>
              </a:rPr>
              <a:t>submitted to RTD (Unit Partnerships for early review)</a:t>
            </a:r>
          </a:p>
          <a:p>
            <a:pPr>
              <a:spcBef>
                <a:spcPts val="0"/>
              </a:spcBef>
              <a:buFont typeface="Wingdings" panose="05000000000000000000" pitchFamily="2" charset="2"/>
              <a:buChar char="§"/>
            </a:pPr>
            <a:endParaRPr lang="en-GB" sz="2000" b="1" i="0" kern="0" dirty="0">
              <a:solidFill>
                <a:schemeClr val="tx1"/>
              </a:solidFill>
              <a:cs typeface="Arial" panose="020B0604020202020204" pitchFamily="34" charset="0"/>
            </a:endParaRPr>
          </a:p>
          <a:p>
            <a:pPr>
              <a:spcBef>
                <a:spcPts val="0"/>
              </a:spcBef>
              <a:buFont typeface="Wingdings" panose="05000000000000000000" pitchFamily="2" charset="2"/>
              <a:buChar char="§"/>
            </a:pPr>
            <a:r>
              <a:rPr lang="en-GB" sz="2000" b="1" i="0" kern="0" dirty="0">
                <a:solidFill>
                  <a:schemeClr val="tx1"/>
                </a:solidFill>
                <a:cs typeface="Arial" panose="020B0604020202020204" pitchFamily="34" charset="0"/>
              </a:rPr>
              <a:t>Feb/March 2021: </a:t>
            </a:r>
            <a:r>
              <a:rPr lang="en-GB" sz="2000" i="0" kern="0" dirty="0">
                <a:solidFill>
                  <a:schemeClr val="tx1"/>
                </a:solidFill>
                <a:cs typeface="Arial" panose="020B0604020202020204" pitchFamily="34" charset="0"/>
              </a:rPr>
              <a:t>Setting up of 4 expert working groups to work on ‘what’: Surveillance, Diagnostics, Farm management, Vaccines and Treatment (+ AMR; Fish)</a:t>
            </a:r>
          </a:p>
          <a:p>
            <a:pPr>
              <a:spcBef>
                <a:spcPts val="0"/>
              </a:spcBef>
              <a:buFont typeface="Wingdings" panose="05000000000000000000" pitchFamily="2" charset="2"/>
              <a:buChar char="§"/>
            </a:pPr>
            <a:endParaRPr lang="en-GB" sz="2000" b="1" i="0" kern="0" dirty="0">
              <a:solidFill>
                <a:schemeClr val="tx1"/>
              </a:solidFill>
              <a:cs typeface="Arial" panose="020B0604020202020204" pitchFamily="34" charset="0"/>
            </a:endParaRPr>
          </a:p>
          <a:p>
            <a:pPr>
              <a:spcBef>
                <a:spcPts val="0"/>
              </a:spcBef>
              <a:buFont typeface="Wingdings" panose="05000000000000000000" pitchFamily="2" charset="2"/>
              <a:buChar char="§"/>
            </a:pPr>
            <a:r>
              <a:rPr lang="en-GB" sz="2000" b="1" i="0" kern="0" dirty="0">
                <a:solidFill>
                  <a:schemeClr val="tx1"/>
                </a:solidFill>
                <a:cs typeface="Arial" panose="020B0604020202020204" pitchFamily="34" charset="0"/>
              </a:rPr>
              <a:t>March 2021: </a:t>
            </a:r>
            <a:r>
              <a:rPr lang="en-GB" sz="2000" i="0" kern="0" dirty="0">
                <a:solidFill>
                  <a:schemeClr val="tx1"/>
                </a:solidFill>
                <a:cs typeface="Arial" panose="020B0604020202020204" pitchFamily="34" charset="0"/>
              </a:rPr>
              <a:t>publication of HE Strategic Plan 2021-2024: PAHW in the list of candidate European Partnerships</a:t>
            </a:r>
          </a:p>
          <a:p>
            <a:pPr>
              <a:spcBef>
                <a:spcPts val="0"/>
              </a:spcBef>
              <a:buFont typeface="Wingdings" panose="05000000000000000000" pitchFamily="2" charset="2"/>
              <a:buChar char="§"/>
            </a:pPr>
            <a:endParaRPr lang="en-GB" sz="2000" i="0" kern="0" dirty="0">
              <a:solidFill>
                <a:schemeClr val="tx1"/>
              </a:solidFill>
              <a:cs typeface="Arial" panose="020B0604020202020204" pitchFamily="34" charset="0"/>
            </a:endParaRPr>
          </a:p>
          <a:p>
            <a:pPr>
              <a:spcBef>
                <a:spcPts val="0"/>
              </a:spcBef>
              <a:buFont typeface="Wingdings" panose="05000000000000000000" pitchFamily="2" charset="2"/>
              <a:buChar char="§"/>
            </a:pPr>
            <a:r>
              <a:rPr lang="en-GB" sz="2000" b="1" i="0" kern="0" dirty="0">
                <a:solidFill>
                  <a:schemeClr val="tx1"/>
                </a:solidFill>
                <a:cs typeface="Arial" panose="020B0604020202020204" pitchFamily="34" charset="0"/>
              </a:rPr>
              <a:t>From June 2021</a:t>
            </a:r>
            <a:r>
              <a:rPr lang="en-GB" sz="2000" i="0" kern="0" dirty="0">
                <a:solidFill>
                  <a:schemeClr val="tx1"/>
                </a:solidFill>
                <a:cs typeface="Arial" panose="020B0604020202020204" pitchFamily="34" charset="0"/>
              </a:rPr>
              <a:t>: EC Webinar; establishment of extended Core-Group to work on ‘How’ ; reflection on SRIA development </a:t>
            </a:r>
          </a:p>
        </p:txBody>
      </p:sp>
      <p:sp>
        <p:nvSpPr>
          <p:cNvPr id="6" name="Title 1"/>
          <p:cNvSpPr txBox="1">
            <a:spLocks/>
          </p:cNvSpPr>
          <p:nvPr/>
        </p:nvSpPr>
        <p:spPr>
          <a:xfrm>
            <a:off x="1396501" y="223429"/>
            <a:ext cx="8229600" cy="1143000"/>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GB" sz="3200" kern="0" dirty="0">
                <a:solidFill>
                  <a:srgbClr val="548235"/>
                </a:solidFill>
                <a:latin typeface="Verdana" panose="020B0604030504040204" pitchFamily="34" charset="0"/>
                <a:ea typeface="Verdana" panose="020B0604030504040204" pitchFamily="34" charset="0"/>
              </a:rPr>
              <a:t>Building PAHW: state of play</a:t>
            </a:r>
          </a:p>
        </p:txBody>
      </p:sp>
    </p:spTree>
    <p:extLst>
      <p:ext uri="{BB962C8B-B14F-4D97-AF65-F5344CB8AC3E}">
        <p14:creationId xmlns:p14="http://schemas.microsoft.com/office/powerpoint/2010/main" val="2774811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97000"/>
            <a:ext cx="10905699" cy="4310529"/>
          </a:xfrm>
        </p:spPr>
        <p:txBody>
          <a:bodyPr/>
          <a:lstStyle/>
          <a:p>
            <a:pPr marL="457200" indent="-457200">
              <a:buFont typeface="+mj-lt"/>
              <a:buAutoNum type="arabicPeriod"/>
            </a:pPr>
            <a:r>
              <a:rPr lang="en-US" sz="2000" b="1" dirty="0">
                <a:hlinkClick r:id="rId2"/>
              </a:rPr>
              <a:t>European partnerships webpage </a:t>
            </a:r>
            <a:r>
              <a:rPr lang="en-US" sz="2000" b="1" dirty="0"/>
              <a:t>on europa.eu:</a:t>
            </a:r>
          </a:p>
          <a:p>
            <a:pPr marL="0" indent="0">
              <a:buNone/>
            </a:pPr>
            <a:r>
              <a:rPr lang="en-GB" sz="2000" dirty="0">
                <a:hlinkClick r:id="rId3"/>
              </a:rPr>
              <a:t>European Partnerships in Horizon Europe | European Commission (europa.eu)</a:t>
            </a:r>
            <a:endParaRPr lang="en-US" sz="2000" b="1" dirty="0"/>
          </a:p>
          <a:p>
            <a:pPr>
              <a:buClr>
                <a:schemeClr val="accent2"/>
              </a:buClr>
              <a:buFont typeface="Wingdings" panose="05000000000000000000" pitchFamily="2" charset="2"/>
              <a:buChar char="ü"/>
            </a:pPr>
            <a:r>
              <a:rPr lang="en-US" sz="2000" dirty="0">
                <a:solidFill>
                  <a:schemeClr val="tx2"/>
                </a:solidFill>
              </a:rPr>
              <a:t> Partnership proposals </a:t>
            </a:r>
          </a:p>
          <a:p>
            <a:pPr>
              <a:buClr>
                <a:schemeClr val="accent2"/>
              </a:buClr>
              <a:buFont typeface="Wingdings" panose="05000000000000000000" pitchFamily="2" charset="2"/>
              <a:buChar char="ü"/>
            </a:pPr>
            <a:r>
              <a:rPr lang="en-US" sz="2000" dirty="0">
                <a:solidFill>
                  <a:schemeClr val="tx2"/>
                </a:solidFill>
              </a:rPr>
              <a:t> Report on coherence and synergies</a:t>
            </a:r>
          </a:p>
          <a:p>
            <a:pPr>
              <a:buClr>
                <a:schemeClr val="accent2"/>
              </a:buClr>
              <a:buFont typeface="Wingdings" panose="05000000000000000000" pitchFamily="2" charset="2"/>
              <a:buChar char="ü"/>
            </a:pPr>
            <a:r>
              <a:rPr lang="en-US" sz="2000" dirty="0">
                <a:solidFill>
                  <a:schemeClr val="tx2"/>
                </a:solidFill>
              </a:rPr>
              <a:t> Infographics</a:t>
            </a:r>
            <a:endParaRPr lang="en-US" sz="2000" dirty="0">
              <a:solidFill>
                <a:schemeClr val="tx2"/>
              </a:solidFill>
              <a:hlinkClick r:id="rId4"/>
            </a:endParaRPr>
          </a:p>
          <a:p>
            <a:pPr marL="457200" indent="-457200">
              <a:spcAft>
                <a:spcPts val="1200"/>
              </a:spcAft>
              <a:buFont typeface="+mj-lt"/>
              <a:buAutoNum type="arabicPeriod" startAt="2"/>
            </a:pPr>
            <a:r>
              <a:rPr lang="en-US" sz="2000" b="1" dirty="0">
                <a:solidFill>
                  <a:schemeClr val="accent4"/>
                </a:solidFill>
                <a:hlinkClick r:id="rId4"/>
              </a:rPr>
              <a:t>www.era-learn.eu</a:t>
            </a:r>
            <a:r>
              <a:rPr lang="en-US" sz="2000" b="1" dirty="0">
                <a:solidFill>
                  <a:schemeClr val="accent4"/>
                </a:solidFill>
              </a:rPr>
              <a:t>  </a:t>
            </a:r>
            <a:endParaRPr lang="en-US" sz="2000" dirty="0"/>
          </a:p>
          <a:p>
            <a:pPr>
              <a:spcBef>
                <a:spcPts val="600"/>
              </a:spcBef>
              <a:buClr>
                <a:schemeClr val="accent2"/>
              </a:buClr>
              <a:buFont typeface="Wingdings" panose="05000000000000000000" pitchFamily="2" charset="2"/>
              <a:buChar char="ü"/>
            </a:pPr>
            <a:r>
              <a:rPr lang="en-US" sz="2000" dirty="0">
                <a:solidFill>
                  <a:schemeClr val="tx2"/>
                </a:solidFill>
              </a:rPr>
              <a:t>Contains a large variety of detailed information on the financial management of European partnerships, guidelines on SRIA development, etc.</a:t>
            </a:r>
          </a:p>
          <a:p>
            <a:pPr marL="0" indent="0">
              <a:buNone/>
            </a:pPr>
            <a:r>
              <a:rPr lang="en-US" sz="2000" b="1" dirty="0">
                <a:solidFill>
                  <a:srgbClr val="0356B1"/>
                </a:solidFill>
                <a:hlinkClick r:id="rId5"/>
              </a:rPr>
              <a:t>3.   </a:t>
            </a:r>
            <a:r>
              <a:rPr lang="en-US" sz="2000" b="1" u="sng" dirty="0">
                <a:solidFill>
                  <a:srgbClr val="0356B1"/>
                </a:solidFill>
                <a:hlinkClick r:id="rId5"/>
              </a:rPr>
              <a:t>Horizon Europe Strategic Plan</a:t>
            </a:r>
            <a:r>
              <a:rPr lang="en-US" sz="2000" b="1" dirty="0">
                <a:solidFill>
                  <a:srgbClr val="0356B1"/>
                </a:solidFill>
                <a:hlinkClick r:id="rId5"/>
              </a:rPr>
              <a:t> </a:t>
            </a:r>
            <a:r>
              <a:rPr lang="en-US" sz="2000" dirty="0">
                <a:solidFill>
                  <a:srgbClr val="024EA2"/>
                </a:solidFill>
                <a:hlinkClick r:id="rId5"/>
              </a:rPr>
              <a:t> </a:t>
            </a:r>
            <a:endParaRPr lang="en-US" sz="2000" dirty="0">
              <a:solidFill>
                <a:srgbClr val="024EA2"/>
              </a:solidFill>
            </a:endParaRPr>
          </a:p>
          <a:p>
            <a:pPr>
              <a:buClr>
                <a:schemeClr val="accent2"/>
              </a:buClr>
              <a:buFont typeface="Wingdings" panose="05000000000000000000" pitchFamily="2" charset="2"/>
              <a:buChar char="ü"/>
            </a:pPr>
            <a:r>
              <a:rPr lang="en-US" sz="2000" dirty="0">
                <a:solidFill>
                  <a:srgbClr val="004494"/>
                </a:solidFill>
              </a:rPr>
              <a:t>Identification of Co-programmed and Co-funded European partnerships</a:t>
            </a:r>
          </a:p>
          <a:p>
            <a:endParaRPr lang="en-GB"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sp>
        <p:nvSpPr>
          <p:cNvPr id="4" name="Title 3"/>
          <p:cNvSpPr>
            <a:spLocks noGrp="1"/>
          </p:cNvSpPr>
          <p:nvPr>
            <p:ph type="title"/>
          </p:nvPr>
        </p:nvSpPr>
        <p:spPr>
          <a:xfrm>
            <a:off x="1099127" y="419486"/>
            <a:ext cx="10812068" cy="1206114"/>
          </a:xfrm>
        </p:spPr>
        <p:txBody>
          <a:bodyPr/>
          <a:lstStyle/>
          <a:p>
            <a:r>
              <a:rPr lang="en-IE" sz="3200" b="1" dirty="0">
                <a:solidFill>
                  <a:srgbClr val="548235"/>
                </a:solidFill>
                <a:latin typeface="Verdana" panose="020B0604030504040204" pitchFamily="34" charset="0"/>
                <a:ea typeface="Verdana" panose="020B0604030504040204" pitchFamily="34" charset="0"/>
              </a:rPr>
              <a:t>Useful sources of information</a:t>
            </a:r>
            <a:br>
              <a:rPr lang="en-GB" sz="3600" b="1" dirty="0">
                <a:solidFill>
                  <a:srgbClr val="548235"/>
                </a:solidFill>
                <a:latin typeface="Verdana" panose="020B0604030504040204" pitchFamily="34" charset="0"/>
                <a:ea typeface="Verdana" panose="020B0604030504040204" pitchFamily="34" charset="0"/>
              </a:rPr>
            </a:br>
            <a:endParaRPr lang="en-GB" sz="3600" b="1" dirty="0">
              <a:solidFill>
                <a:srgbClr val="54823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2425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8514" y="101161"/>
            <a:ext cx="9159418" cy="720081"/>
          </a:xfrm>
          <a:prstGeom prst="rect">
            <a:avLst/>
          </a:prstGeom>
        </p:spPr>
        <p:txBody>
          <a:bodyPr/>
          <a:lstStyle/>
          <a:p>
            <a:pPr marL="3175"/>
            <a:r>
              <a:rPr lang="en-GB" sz="3200" dirty="0">
                <a:solidFill>
                  <a:srgbClr val="548235"/>
                </a:solidFill>
                <a:latin typeface="Verdana" panose="020B0604030504040204" pitchFamily="34" charset="0"/>
                <a:ea typeface="Verdana" panose="020B0604030504040204" pitchFamily="34" charset="0"/>
                <a:cs typeface="Verdana" panose="020B0604030504040204" pitchFamily="34" charset="0"/>
              </a:rPr>
              <a:t>European partnerships: provisions</a:t>
            </a:r>
          </a:p>
        </p:txBody>
      </p:sp>
      <p:sp>
        <p:nvSpPr>
          <p:cNvPr id="3" name="Content Placeholder 2"/>
          <p:cNvSpPr>
            <a:spLocks noGrp="1"/>
          </p:cNvSpPr>
          <p:nvPr>
            <p:ph idx="4294967295"/>
          </p:nvPr>
        </p:nvSpPr>
        <p:spPr>
          <a:xfrm>
            <a:off x="361508" y="821242"/>
            <a:ext cx="11222668" cy="5544616"/>
          </a:xfrm>
          <a:prstGeom prst="rect">
            <a:avLst/>
          </a:prstGeom>
        </p:spPr>
        <p:txBody>
          <a:bodyPr/>
          <a:lstStyle/>
          <a:p>
            <a:pPr marL="22225" lvl="1" indent="0">
              <a:spcBef>
                <a:spcPts val="600"/>
              </a:spcBef>
              <a:spcAft>
                <a:spcPts val="0"/>
              </a:spcAft>
              <a:buClr>
                <a:srgbClr val="0F5494"/>
              </a:buClr>
              <a:buNone/>
            </a:pPr>
            <a:r>
              <a:rPr lang="en-US" sz="1800" dirty="0">
                <a:solidFill>
                  <a:srgbClr val="133176"/>
                </a:solidFill>
              </a:rPr>
              <a:t>Regulation</a:t>
            </a: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Recitals 36 and 38</a:t>
            </a: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Article 2.3 : definition 3 </a:t>
            </a: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Article 10</a:t>
            </a:r>
            <a:br>
              <a:rPr lang="en-US" sz="1800" b="0" dirty="0">
                <a:solidFill>
                  <a:srgbClr val="133176"/>
                </a:solidFill>
              </a:rPr>
            </a:br>
            <a:r>
              <a:rPr lang="en-US" sz="1800" b="0" dirty="0">
                <a:solidFill>
                  <a:srgbClr val="133176"/>
                </a:solidFill>
              </a:rPr>
              <a:t>- typology</a:t>
            </a:r>
            <a:br>
              <a:rPr lang="en-US" sz="1800" b="0" dirty="0">
                <a:solidFill>
                  <a:srgbClr val="133176"/>
                </a:solidFill>
              </a:rPr>
            </a:br>
            <a:r>
              <a:rPr lang="en-US" sz="1800" b="0" dirty="0">
                <a:solidFill>
                  <a:srgbClr val="133176"/>
                </a:solidFill>
              </a:rPr>
              <a:t>- conditions</a:t>
            </a: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Article 15.3 and Annex IV: financial contributions under other </a:t>
            </a:r>
            <a:r>
              <a:rPr lang="en-US" sz="1800" b="0" dirty="0" err="1">
                <a:solidFill>
                  <a:srgbClr val="133176"/>
                </a:solidFill>
              </a:rPr>
              <a:t>programmes</a:t>
            </a:r>
            <a:endParaRPr lang="en-US" sz="1800" b="0" dirty="0">
              <a:solidFill>
                <a:srgbClr val="133176"/>
              </a:solidFill>
            </a:endParaRP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Annex III: Partnerships, with criteria for </a:t>
            </a:r>
            <a:br>
              <a:rPr lang="en-US" sz="1800" b="0" dirty="0">
                <a:solidFill>
                  <a:srgbClr val="133176"/>
                </a:solidFill>
              </a:rPr>
            </a:br>
            <a:r>
              <a:rPr lang="en-US" sz="1800" b="0" dirty="0">
                <a:solidFill>
                  <a:srgbClr val="133176"/>
                </a:solidFill>
              </a:rPr>
              <a:t>- Selection, Implementation, Monitoring, </a:t>
            </a:r>
            <a:br>
              <a:rPr lang="en-US" sz="1800" b="0" dirty="0">
                <a:solidFill>
                  <a:srgbClr val="133176"/>
                </a:solidFill>
              </a:rPr>
            </a:br>
            <a:r>
              <a:rPr lang="en-US" sz="1800" b="0" dirty="0">
                <a:solidFill>
                  <a:srgbClr val="133176"/>
                </a:solidFill>
              </a:rPr>
              <a:t>  Evaluation, phasing-out and renewal</a:t>
            </a: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Annex VI: areas for possible </a:t>
            </a:r>
            <a:br>
              <a:rPr lang="en-US" sz="1800" b="0" dirty="0">
                <a:solidFill>
                  <a:srgbClr val="133176"/>
                </a:solidFill>
              </a:rPr>
            </a:br>
            <a:r>
              <a:rPr lang="en-US" sz="1800" b="0" dirty="0" err="1">
                <a:solidFill>
                  <a:srgbClr val="133176"/>
                </a:solidFill>
              </a:rPr>
              <a:t>institutionalised</a:t>
            </a:r>
            <a:r>
              <a:rPr lang="en-US" sz="1800" b="0" dirty="0">
                <a:solidFill>
                  <a:srgbClr val="133176"/>
                </a:solidFill>
              </a:rPr>
              <a:t> European Partnerships (based on Article 187 and 185 TFEU)</a:t>
            </a:r>
          </a:p>
          <a:p>
            <a:pPr marL="22225" lvl="1" indent="0">
              <a:spcBef>
                <a:spcPts val="600"/>
              </a:spcBef>
              <a:spcAft>
                <a:spcPts val="0"/>
              </a:spcAft>
              <a:buClr>
                <a:srgbClr val="0F5494"/>
              </a:buClr>
              <a:buNone/>
            </a:pPr>
            <a:r>
              <a:rPr lang="en-US" sz="1800" dirty="0">
                <a:solidFill>
                  <a:srgbClr val="133176"/>
                </a:solidFill>
              </a:rPr>
              <a:t>Specific </a:t>
            </a:r>
            <a:r>
              <a:rPr lang="en-US" sz="1800" dirty="0" err="1">
                <a:solidFill>
                  <a:srgbClr val="133176"/>
                </a:solidFill>
              </a:rPr>
              <a:t>Programme</a:t>
            </a:r>
            <a:endParaRPr lang="en-US" sz="1800" dirty="0">
              <a:solidFill>
                <a:srgbClr val="133176"/>
              </a:solidFill>
            </a:endParaRP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Article 6: Identification of co-funded and co-programmed partnerships in the Strategic Plan </a:t>
            </a:r>
          </a:p>
          <a:p>
            <a:pPr marL="365125" lvl="1" indent="-342900">
              <a:spcBef>
                <a:spcPts val="600"/>
              </a:spcBef>
              <a:spcAft>
                <a:spcPts val="0"/>
              </a:spcAft>
              <a:buClr>
                <a:srgbClr val="0F5494"/>
              </a:buClr>
              <a:buFont typeface="Wingdings" panose="05000000000000000000" pitchFamily="2" charset="2"/>
              <a:buChar char="§"/>
            </a:pPr>
            <a:r>
              <a:rPr lang="en-US" sz="1800" b="0" dirty="0">
                <a:solidFill>
                  <a:srgbClr val="133176"/>
                </a:solidFill>
              </a:rPr>
              <a:t>Strategic coordinating process for European Partnerships</a:t>
            </a:r>
          </a:p>
          <a:p>
            <a:pPr marL="22225" lvl="1" indent="0">
              <a:spcBef>
                <a:spcPts val="600"/>
              </a:spcBef>
              <a:spcAft>
                <a:spcPts val="0"/>
              </a:spcAft>
              <a:buClr>
                <a:srgbClr val="0F5494"/>
              </a:buClr>
              <a:buNone/>
            </a:pPr>
            <a:r>
              <a:rPr lang="en-US" sz="1800" dirty="0">
                <a:solidFill>
                  <a:srgbClr val="133176"/>
                </a:solidFill>
              </a:rPr>
              <a:t>Impact assessment: annex 8-5</a:t>
            </a:r>
          </a:p>
          <a:p>
            <a:pPr marL="22225" lvl="1" indent="0">
              <a:spcBef>
                <a:spcPts val="600"/>
              </a:spcBef>
              <a:spcAft>
                <a:spcPts val="0"/>
              </a:spcAft>
              <a:buClr>
                <a:srgbClr val="0F5494"/>
              </a:buClr>
              <a:buNone/>
            </a:pPr>
            <a:r>
              <a:rPr lang="en-US" sz="1800" dirty="0">
                <a:solidFill>
                  <a:srgbClr val="133176"/>
                </a:solidFill>
              </a:rPr>
              <a:t>In addition: Draft Criteria Framework for European Partnerships</a:t>
            </a:r>
          </a:p>
          <a:p>
            <a:pPr marL="22225" lvl="1" indent="0">
              <a:spcBef>
                <a:spcPts val="600"/>
              </a:spcBef>
              <a:spcAft>
                <a:spcPts val="0"/>
              </a:spcAft>
              <a:buClr>
                <a:srgbClr val="0F5494"/>
              </a:buClr>
              <a:buNone/>
            </a:pPr>
            <a:r>
              <a:rPr lang="en-US" sz="1800" dirty="0">
                <a:solidFill>
                  <a:srgbClr val="133176"/>
                </a:solidFill>
                <a:hlinkClick r:id="rId3"/>
              </a:rPr>
              <a:t>All provisions in a nutshell </a:t>
            </a:r>
            <a:r>
              <a:rPr lang="en-US" sz="1800" dirty="0">
                <a:solidFill>
                  <a:srgbClr val="133176"/>
                </a:solidFill>
              </a:rPr>
              <a:t>and additional Information: </a:t>
            </a:r>
            <a:r>
              <a:rPr lang="en-US" sz="1800" b="0" dirty="0">
                <a:solidFill>
                  <a:srgbClr val="133176"/>
                </a:solidFill>
                <a:hlinkClick r:id="rId4"/>
              </a:rPr>
              <a:t>ERA-LEARN</a:t>
            </a:r>
            <a:r>
              <a:rPr lang="en-US" sz="1800" b="0" dirty="0">
                <a:solidFill>
                  <a:srgbClr val="133176"/>
                </a:solidFill>
              </a:rPr>
              <a:t> </a:t>
            </a:r>
          </a:p>
        </p:txBody>
      </p:sp>
      <p:sp>
        <p:nvSpPr>
          <p:cNvPr id="4" name="Rectangle 3"/>
          <p:cNvSpPr/>
          <p:nvPr/>
        </p:nvSpPr>
        <p:spPr>
          <a:xfrm>
            <a:off x="8194171" y="980730"/>
            <a:ext cx="3997829" cy="178510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defTabSz="449263" fontAlgn="base">
              <a:spcBef>
                <a:spcPct val="0"/>
              </a:spcBef>
              <a:spcAft>
                <a:spcPts val="600"/>
              </a:spcAft>
              <a:buClr>
                <a:srgbClr val="000000"/>
              </a:buClr>
              <a:buSzPct val="100000"/>
              <a:defRPr/>
            </a:pPr>
            <a:r>
              <a:rPr lang="en-GB" b="1" kern="0" dirty="0">
                <a:solidFill>
                  <a:srgbClr val="0E4194"/>
                </a:solidFill>
                <a:latin typeface="Arial"/>
                <a:ea typeface="MS Gothic" charset="-128"/>
              </a:rPr>
              <a:t>Horizon Europe legal basis:</a:t>
            </a:r>
            <a:endParaRPr lang="en-IE" b="1" dirty="0">
              <a:solidFill>
                <a:srgbClr val="FFFFFF"/>
              </a:solidFill>
              <a:latin typeface="Calibri" panose="020F0502020204030204" pitchFamily="34" charset="0"/>
              <a:ea typeface="Calibri" panose="020F0502020204030204" pitchFamily="34" charset="0"/>
            </a:endParaRPr>
          </a:p>
          <a:p>
            <a:pPr defTabSz="449263" fontAlgn="base">
              <a:spcBef>
                <a:spcPct val="0"/>
              </a:spcBef>
              <a:spcAft>
                <a:spcPts val="600"/>
              </a:spcAft>
              <a:buClr>
                <a:srgbClr val="000000"/>
              </a:buClr>
              <a:buSzPct val="100000"/>
              <a:defRPr/>
            </a:pPr>
            <a:r>
              <a:rPr lang="en-GB" dirty="0">
                <a:solidFill>
                  <a:srgbClr val="1F497D"/>
                </a:solidFill>
                <a:latin typeface="Calibri" panose="020F0502020204030204" pitchFamily="34" charset="0"/>
                <a:ea typeface="Calibri" panose="020F0502020204030204" pitchFamily="34" charset="0"/>
              </a:rPr>
              <a:t>Framework Programme : </a:t>
            </a:r>
          </a:p>
          <a:p>
            <a:pPr defTabSz="449263" fontAlgn="base">
              <a:spcBef>
                <a:spcPct val="0"/>
              </a:spcBef>
              <a:spcAft>
                <a:spcPts val="600"/>
              </a:spcAft>
              <a:buClr>
                <a:srgbClr val="000000"/>
              </a:buClr>
              <a:buSzPct val="100000"/>
              <a:defRPr/>
            </a:pPr>
            <a:r>
              <a:rPr lang="en-GB" dirty="0" err="1">
                <a:solidFill>
                  <a:srgbClr val="00B0F0"/>
                </a:solidFill>
                <a:latin typeface="Calibri" panose="020F0502020204030204" pitchFamily="34" charset="0"/>
                <a:ea typeface="Calibri" panose="020F0502020204030204" pitchFamily="34" charset="0"/>
              </a:rPr>
              <a:t>EP&amp;Council</a:t>
            </a:r>
            <a:r>
              <a:rPr lang="en-GB" dirty="0">
                <a:solidFill>
                  <a:srgbClr val="00B0F0"/>
                </a:solidFill>
                <a:latin typeface="Calibri" panose="020F0502020204030204" pitchFamily="34" charset="0"/>
                <a:ea typeface="Calibri" panose="020F0502020204030204" pitchFamily="34" charset="0"/>
              </a:rPr>
              <a:t> Regulation (EU) 2021/695</a:t>
            </a:r>
            <a:endParaRPr lang="en-IE" dirty="0">
              <a:solidFill>
                <a:srgbClr val="00B0F0"/>
              </a:solidFill>
              <a:latin typeface="Calibri" panose="020F0502020204030204" pitchFamily="34" charset="0"/>
              <a:ea typeface="Calibri" panose="020F0502020204030204" pitchFamily="34" charset="0"/>
            </a:endParaRPr>
          </a:p>
          <a:p>
            <a:pPr defTabSz="449263" fontAlgn="base">
              <a:spcBef>
                <a:spcPct val="0"/>
              </a:spcBef>
              <a:spcAft>
                <a:spcPts val="600"/>
              </a:spcAft>
              <a:buClr>
                <a:srgbClr val="000000"/>
              </a:buClr>
              <a:buSzPct val="100000"/>
              <a:defRPr/>
            </a:pPr>
            <a:r>
              <a:rPr lang="fr-BE" dirty="0" err="1">
                <a:solidFill>
                  <a:srgbClr val="1F497D"/>
                </a:solidFill>
                <a:latin typeface="Calibri" panose="020F0502020204030204" pitchFamily="34" charset="0"/>
                <a:ea typeface="Calibri" panose="020F0502020204030204" pitchFamily="34" charset="0"/>
              </a:rPr>
              <a:t>Specific</a:t>
            </a:r>
            <a:r>
              <a:rPr lang="fr-BE" dirty="0">
                <a:solidFill>
                  <a:srgbClr val="1F497D"/>
                </a:solidFill>
                <a:latin typeface="Calibri" panose="020F0502020204030204" pitchFamily="34" charset="0"/>
                <a:ea typeface="Calibri" panose="020F0502020204030204" pitchFamily="34" charset="0"/>
              </a:rPr>
              <a:t> Programme:</a:t>
            </a:r>
          </a:p>
          <a:p>
            <a:pPr defTabSz="449263" fontAlgn="base">
              <a:spcBef>
                <a:spcPct val="0"/>
              </a:spcBef>
              <a:spcAft>
                <a:spcPts val="600"/>
              </a:spcAft>
              <a:buClr>
                <a:srgbClr val="000000"/>
              </a:buClr>
              <a:buSzPct val="100000"/>
              <a:defRPr/>
            </a:pPr>
            <a:r>
              <a:rPr lang="fr-BE" dirty="0">
                <a:solidFill>
                  <a:srgbClr val="00B0F0"/>
                </a:solidFill>
                <a:latin typeface="Calibri" panose="020F0502020204030204" pitchFamily="34" charset="0"/>
                <a:ea typeface="Calibri" panose="020F0502020204030204" pitchFamily="34" charset="0"/>
              </a:rPr>
              <a:t>Council </a:t>
            </a:r>
            <a:r>
              <a:rPr lang="fr-BE" dirty="0" err="1">
                <a:solidFill>
                  <a:srgbClr val="00B0F0"/>
                </a:solidFill>
                <a:latin typeface="Calibri" panose="020F0502020204030204" pitchFamily="34" charset="0"/>
                <a:ea typeface="Calibri" panose="020F0502020204030204" pitchFamily="34" charset="0"/>
              </a:rPr>
              <a:t>Decision</a:t>
            </a:r>
            <a:r>
              <a:rPr lang="fr-BE" dirty="0">
                <a:solidFill>
                  <a:srgbClr val="00B0F0"/>
                </a:solidFill>
                <a:latin typeface="Calibri" panose="020F0502020204030204" pitchFamily="34" charset="0"/>
                <a:ea typeface="Calibri" panose="020F0502020204030204" pitchFamily="34" charset="0"/>
              </a:rPr>
              <a:t> (EU) 2021/764</a:t>
            </a:r>
            <a:endParaRPr lang="en-IE" dirty="0">
              <a:solidFill>
                <a:srgbClr val="00B0F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7577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084" y="282795"/>
            <a:ext cx="9374372" cy="679089"/>
          </a:xfrm>
        </p:spPr>
        <p:txBody>
          <a:bodyPr/>
          <a:lstStyle/>
          <a:p>
            <a:pPr marL="0" indent="0"/>
            <a:r>
              <a:rPr lang="en-IE" sz="3200" dirty="0">
                <a:solidFill>
                  <a:srgbClr val="548235"/>
                </a:solidFill>
                <a:latin typeface="+mn-lt"/>
                <a:cs typeface="Arial" panose="020B0604020202020204" pitchFamily="34" charset="0"/>
              </a:rPr>
              <a:t>Common for all European Partnerships</a:t>
            </a:r>
          </a:p>
        </p:txBody>
      </p:sp>
      <p:sp>
        <p:nvSpPr>
          <p:cNvPr id="4" name="Content Placeholder 3"/>
          <p:cNvSpPr>
            <a:spLocks noGrp="1"/>
          </p:cNvSpPr>
          <p:nvPr>
            <p:ph idx="1"/>
          </p:nvPr>
        </p:nvSpPr>
        <p:spPr>
          <a:xfrm>
            <a:off x="818706" y="1328857"/>
            <a:ext cx="10845209" cy="5688632"/>
          </a:xfrm>
        </p:spPr>
        <p:txBody>
          <a:bodyPr/>
          <a:lstStyle/>
          <a:p>
            <a:pPr>
              <a:buFont typeface="Wingdings" pitchFamily="2" charset="2"/>
              <a:buChar char="§"/>
            </a:pPr>
            <a:r>
              <a:rPr lang="en-US" sz="2000" b="1" i="0" dirty="0">
                <a:solidFill>
                  <a:schemeClr val="tx1"/>
                </a:solidFill>
                <a:latin typeface="Arial" panose="020B0604020202020204" pitchFamily="34" charset="0"/>
                <a:cs typeface="Arial" panose="020B0604020202020204" pitchFamily="34" charset="0"/>
              </a:rPr>
              <a:t>Strategic orientation: </a:t>
            </a:r>
            <a:r>
              <a:rPr lang="en-US" sz="2000" i="0" dirty="0">
                <a:solidFill>
                  <a:schemeClr val="tx1"/>
                </a:solidFill>
                <a:latin typeface="Arial" panose="020B0604020202020204" pitchFamily="34" charset="0"/>
                <a:cs typeface="Arial" panose="020B0604020202020204" pitchFamily="34" charset="0"/>
              </a:rPr>
              <a:t>Priorities are defined as part of the strategic planning of Horizon Europe;</a:t>
            </a:r>
          </a:p>
          <a:p>
            <a:pPr>
              <a:buFont typeface="Wingdings" pitchFamily="2" charset="2"/>
              <a:buChar char="§"/>
            </a:pPr>
            <a:r>
              <a:rPr lang="en-US" sz="2000" b="1" i="0" dirty="0">
                <a:solidFill>
                  <a:schemeClr val="tx1"/>
                </a:solidFill>
                <a:latin typeface="Arial" panose="020B0604020202020204" pitchFamily="34" charset="0"/>
                <a:cs typeface="Arial" panose="020B0604020202020204" pitchFamily="34" charset="0"/>
              </a:rPr>
              <a:t>Necessity test for European Partnerships</a:t>
            </a:r>
            <a:r>
              <a:rPr lang="en-US" sz="2000" i="0" dirty="0">
                <a:solidFill>
                  <a:schemeClr val="tx1"/>
                </a:solidFill>
                <a:latin typeface="Arial" panose="020B0604020202020204" pitchFamily="34" charset="0"/>
                <a:cs typeface="Arial" panose="020B0604020202020204" pitchFamily="34" charset="0"/>
              </a:rPr>
              <a:t>, compared to traditional calls:</a:t>
            </a:r>
          </a:p>
          <a:p>
            <a:pPr marL="823912" indent="-285750">
              <a:buFont typeface="Wingdings" panose="05000000000000000000" pitchFamily="2" charset="2"/>
              <a:buChar char="Ø"/>
            </a:pPr>
            <a:r>
              <a:rPr lang="en-US" sz="2000" b="1" i="0" dirty="0">
                <a:solidFill>
                  <a:schemeClr val="tx1"/>
                </a:solidFill>
                <a:latin typeface="Arial" panose="020B0604020202020204" pitchFamily="34" charset="0"/>
                <a:cs typeface="Arial" panose="020B0604020202020204" pitchFamily="34" charset="0"/>
              </a:rPr>
              <a:t>Directionality:</a:t>
            </a:r>
            <a:r>
              <a:rPr lang="en-US" sz="2000" i="0" dirty="0">
                <a:solidFill>
                  <a:schemeClr val="tx1"/>
                </a:solidFill>
                <a:latin typeface="Arial" panose="020B0604020202020204" pitchFamily="34" charset="0"/>
                <a:cs typeface="Arial" panose="020B0604020202020204" pitchFamily="34" charset="0"/>
              </a:rPr>
              <a:t> based on agreed objectives and expected impacts that are underpinned by </a:t>
            </a:r>
            <a:r>
              <a:rPr lang="en-US" sz="2000" i="0" u="sng" dirty="0">
                <a:solidFill>
                  <a:schemeClr val="tx1"/>
                </a:solidFill>
                <a:latin typeface="Arial" panose="020B0604020202020204" pitchFamily="34" charset="0"/>
                <a:cs typeface="Arial" panose="020B0604020202020204" pitchFamily="34" charset="0"/>
              </a:rPr>
              <a:t>Strategic Research and Innovation Agendas / Roadmaps</a:t>
            </a:r>
            <a:r>
              <a:rPr lang="en-US" sz="2000" i="0" dirty="0">
                <a:solidFill>
                  <a:schemeClr val="tx1"/>
                </a:solidFill>
                <a:latin typeface="Arial" panose="020B0604020202020204" pitchFamily="34" charset="0"/>
                <a:cs typeface="Arial" panose="020B0604020202020204" pitchFamily="34" charset="0"/>
              </a:rPr>
              <a:t>;</a:t>
            </a:r>
          </a:p>
          <a:p>
            <a:pPr marL="823912" indent="-285750">
              <a:buFont typeface="Wingdings" panose="05000000000000000000" pitchFamily="2" charset="2"/>
              <a:buChar char="Ø"/>
            </a:pPr>
            <a:r>
              <a:rPr lang="en-US" sz="2000" b="1" i="0" dirty="0" err="1">
                <a:solidFill>
                  <a:schemeClr val="tx1"/>
                </a:solidFill>
                <a:latin typeface="Arial" panose="020B0604020202020204" pitchFamily="34" charset="0"/>
                <a:cs typeface="Arial" panose="020B0604020202020204" pitchFamily="34" charset="0"/>
              </a:rPr>
              <a:t>Additionality</a:t>
            </a:r>
            <a:r>
              <a:rPr lang="en-US" sz="2000" b="1" i="0" dirty="0">
                <a:solidFill>
                  <a:schemeClr val="tx1"/>
                </a:solidFill>
                <a:latin typeface="Arial" panose="020B0604020202020204" pitchFamily="34" charset="0"/>
                <a:cs typeface="Arial" panose="020B0604020202020204" pitchFamily="34" charset="0"/>
              </a:rPr>
              <a:t>: </a:t>
            </a:r>
            <a:r>
              <a:rPr lang="en-US" sz="2000" i="0" dirty="0">
                <a:solidFill>
                  <a:schemeClr val="tx1"/>
                </a:solidFill>
                <a:latin typeface="Arial" panose="020B0604020202020204" pitchFamily="34" charset="0"/>
                <a:cs typeface="Arial" panose="020B0604020202020204" pitchFamily="34" charset="0"/>
              </a:rPr>
              <a:t>commitments from partners to </a:t>
            </a:r>
            <a:r>
              <a:rPr lang="en-US" sz="2000" i="0" dirty="0" err="1">
                <a:solidFill>
                  <a:schemeClr val="tx1"/>
                </a:solidFill>
                <a:latin typeface="Arial" panose="020B0604020202020204" pitchFamily="34" charset="0"/>
                <a:cs typeface="Arial" panose="020B0604020202020204" pitchFamily="34" charset="0"/>
              </a:rPr>
              <a:t>mobilise</a:t>
            </a:r>
            <a:r>
              <a:rPr lang="en-US" sz="2000" i="0" dirty="0">
                <a:solidFill>
                  <a:schemeClr val="tx1"/>
                </a:solidFill>
                <a:latin typeface="Arial" panose="020B0604020202020204" pitchFamily="34" charset="0"/>
                <a:cs typeface="Arial" panose="020B0604020202020204" pitchFamily="34" charset="0"/>
              </a:rPr>
              <a:t> and contribute resources and investments;</a:t>
            </a:r>
            <a:endParaRPr lang="en-US" sz="2000" b="1" i="0" dirty="0">
              <a:solidFill>
                <a:schemeClr val="tx1"/>
              </a:solidFill>
              <a:latin typeface="Arial" panose="020B0604020202020204" pitchFamily="34" charset="0"/>
              <a:cs typeface="Arial" panose="020B0604020202020204" pitchFamily="34" charset="0"/>
            </a:endParaRPr>
          </a:p>
          <a:p>
            <a:pPr>
              <a:buFont typeface="Wingdings" pitchFamily="2" charset="2"/>
              <a:buChar char="§"/>
            </a:pPr>
            <a:r>
              <a:rPr lang="en-US" sz="2000" b="1" i="0" dirty="0">
                <a:solidFill>
                  <a:schemeClr val="tx1"/>
                </a:solidFill>
                <a:latin typeface="Arial" panose="020B0604020202020204" pitchFamily="34" charset="0"/>
                <a:cs typeface="Arial" panose="020B0604020202020204" pitchFamily="34" charset="0"/>
              </a:rPr>
              <a:t>Common set of criteria</a:t>
            </a:r>
            <a:r>
              <a:rPr lang="en-US" sz="2000" i="0" dirty="0">
                <a:solidFill>
                  <a:schemeClr val="tx1"/>
                </a:solidFill>
                <a:latin typeface="Arial" panose="020B0604020202020204" pitchFamily="34" charset="0"/>
                <a:cs typeface="Arial" panose="020B0604020202020204" pitchFamily="34" charset="0"/>
              </a:rPr>
              <a:t> along their life-cycle, defined in the Horizon Europe regulation (and the draft criteria framework);</a:t>
            </a:r>
          </a:p>
          <a:p>
            <a:pPr>
              <a:buFont typeface="Wingdings" pitchFamily="2" charset="2"/>
              <a:buChar char="§"/>
            </a:pPr>
            <a:r>
              <a:rPr lang="en-US" sz="2000" b="1" i="0" dirty="0">
                <a:solidFill>
                  <a:schemeClr val="tx1"/>
                </a:solidFill>
                <a:latin typeface="Arial" panose="020B0604020202020204" pitchFamily="34" charset="0"/>
                <a:cs typeface="Arial" panose="020B0604020202020204" pitchFamily="34" charset="0"/>
              </a:rPr>
              <a:t>Union contribution: </a:t>
            </a:r>
            <a:r>
              <a:rPr lang="en-US" sz="2000" i="0" dirty="0">
                <a:solidFill>
                  <a:schemeClr val="tx1"/>
                </a:solidFill>
                <a:latin typeface="Arial" panose="020B0604020202020204" pitchFamily="34" charset="0"/>
                <a:cs typeface="Arial" panose="020B0604020202020204" pitchFamily="34" charset="0"/>
              </a:rPr>
              <a:t>in principle, clearly defined at the outset for the full duration of the initiative. </a:t>
            </a:r>
          </a:p>
          <a:p>
            <a:pPr marL="0" indent="0">
              <a:buNone/>
            </a:pPr>
            <a:endParaRPr lang="en-US" sz="2000" i="0" dirty="0">
              <a:latin typeface="Arial" panose="020B0604020202020204" pitchFamily="34" charset="0"/>
              <a:cs typeface="Arial" panose="020B0604020202020204" pitchFamily="34" charset="0"/>
            </a:endParaRPr>
          </a:p>
          <a:p>
            <a:pPr marL="0" indent="0">
              <a:buNone/>
            </a:pPr>
            <a:r>
              <a:rPr lang="en-US" sz="2000" b="1" i="0" dirty="0">
                <a:solidFill>
                  <a:srgbClr val="00B050"/>
                </a:solidFill>
                <a:latin typeface="Arial" panose="020B0604020202020204" pitchFamily="34" charset="0"/>
                <a:cs typeface="Arial" panose="020B0604020202020204" pitchFamily="34" charset="0"/>
                <a:sym typeface="Wingdings" pitchFamily="2" charset="2"/>
              </a:rPr>
              <a:t> </a:t>
            </a:r>
            <a:r>
              <a:rPr lang="en-US" sz="2000" b="1" i="0" dirty="0">
                <a:solidFill>
                  <a:srgbClr val="00B050"/>
                </a:solidFill>
                <a:latin typeface="Arial" panose="020B0604020202020204" pitchFamily="34" charset="0"/>
                <a:cs typeface="Arial" panose="020B0604020202020204" pitchFamily="34" charset="0"/>
              </a:rPr>
              <a:t>In their implementation and certain features they differ, with the co-programmed being the most simple to prepare and implement, and the </a:t>
            </a:r>
            <a:r>
              <a:rPr lang="en-US" sz="2000" b="1" i="0" dirty="0" err="1">
                <a:solidFill>
                  <a:srgbClr val="00B050"/>
                </a:solidFill>
                <a:latin typeface="Arial" panose="020B0604020202020204" pitchFamily="34" charset="0"/>
                <a:cs typeface="Arial" panose="020B0604020202020204" pitchFamily="34" charset="0"/>
              </a:rPr>
              <a:t>institutionalised</a:t>
            </a:r>
            <a:r>
              <a:rPr lang="en-US" sz="2000" b="1" i="0" dirty="0">
                <a:solidFill>
                  <a:srgbClr val="00B050"/>
                </a:solidFill>
                <a:latin typeface="Arial" panose="020B0604020202020204" pitchFamily="34" charset="0"/>
                <a:cs typeface="Arial" panose="020B0604020202020204" pitchFamily="34" charset="0"/>
              </a:rPr>
              <a:t> the most complex. </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37EC8A20-BA03-4FF7-8742-03D8AD4CA4F4}" type="slidenum">
              <a:rPr lang="en-GB">
                <a:solidFill>
                  <a:srgbClr val="000000"/>
                </a:solidFill>
              </a:rPr>
              <a:pPr fontAlgn="base">
                <a:spcBef>
                  <a:spcPct val="0"/>
                </a:spcBef>
                <a:spcAft>
                  <a:spcPct val="0"/>
                </a:spcAft>
                <a:defRPr/>
              </a:pPr>
              <a:t>6</a:t>
            </a:fld>
            <a:endParaRPr lang="en-GB" dirty="0">
              <a:solidFill>
                <a:srgbClr val="000000"/>
              </a:solidFill>
            </a:endParaRPr>
          </a:p>
        </p:txBody>
      </p:sp>
    </p:spTree>
    <p:extLst>
      <p:ext uri="{BB962C8B-B14F-4D97-AF65-F5344CB8AC3E}">
        <p14:creationId xmlns:p14="http://schemas.microsoft.com/office/powerpoint/2010/main" val="238206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85060" y="574100"/>
            <a:ext cx="11908466" cy="523405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20000"/>
              </a:spcBef>
              <a:spcAft>
                <a:spcPct val="0"/>
              </a:spcAft>
              <a:buClr>
                <a:srgbClr val="0F5494"/>
              </a:buClr>
              <a:buNone/>
              <a:defRPr/>
            </a:pPr>
            <a:endParaRPr lang="en-GB" i="1" kern="0" dirty="0">
              <a:solidFill>
                <a:srgbClr val="0E4194"/>
              </a:solidFill>
              <a:cs typeface="Calibri" panose="020F0502020204030204" pitchFamily="34" charset="0"/>
              <a:sym typeface="Wingdings" panose="05000000000000000000" pitchFamily="2" charset="2"/>
            </a:endParaRPr>
          </a:p>
          <a:p>
            <a:pPr marL="307975" lvl="1" indent="-285750" fontAlgn="base">
              <a:spcBef>
                <a:spcPts val="0"/>
              </a:spcBef>
              <a:spcAft>
                <a:spcPts val="600"/>
              </a:spcAft>
              <a:buClr>
                <a:srgbClr val="931680"/>
              </a:buClr>
              <a:buFont typeface="Wingdings" pitchFamily="2" charset="2"/>
              <a:buChar char="§"/>
              <a:defRPr/>
            </a:pPr>
            <a:r>
              <a:rPr lang="en-GB" kern="0" dirty="0">
                <a:cs typeface="Calibri" panose="020F0502020204030204" pitchFamily="34" charset="0"/>
                <a:sym typeface="Wingdings" panose="05000000000000000000" pitchFamily="2" charset="2"/>
              </a:rPr>
              <a:t>Relevant </a:t>
            </a:r>
            <a:r>
              <a:rPr lang="en-GB" b="1" kern="0" dirty="0">
                <a:cs typeface="Calibri" panose="020F0502020204030204" pitchFamily="34" charset="0"/>
                <a:sym typeface="Wingdings" panose="05000000000000000000" pitchFamily="2" charset="2"/>
              </a:rPr>
              <a:t>current actions</a:t>
            </a:r>
            <a:r>
              <a:rPr lang="en-GB" kern="0" dirty="0">
                <a:cs typeface="Calibri" panose="020F0502020204030204" pitchFamily="34" charset="0"/>
                <a:sym typeface="Wingdings" panose="05000000000000000000" pitchFamily="2" charset="2"/>
              </a:rPr>
              <a:t>: European Joint Programme and ERA-NET </a:t>
            </a:r>
            <a:r>
              <a:rPr lang="en-GB" kern="0" dirty="0" err="1">
                <a:cs typeface="Calibri" panose="020F0502020204030204" pitchFamily="34" charset="0"/>
                <a:sym typeface="Wingdings" panose="05000000000000000000" pitchFamily="2" charset="2"/>
              </a:rPr>
              <a:t>Cofund</a:t>
            </a:r>
            <a:r>
              <a:rPr lang="en-GB" kern="0" dirty="0">
                <a:cs typeface="Calibri" panose="020F0502020204030204" pitchFamily="34" charset="0"/>
                <a:sym typeface="Wingdings" panose="05000000000000000000" pitchFamily="2" charset="2"/>
              </a:rPr>
              <a:t>;</a:t>
            </a:r>
          </a:p>
          <a:p>
            <a:pPr marL="307975" lvl="1" indent="-285750" fontAlgn="base">
              <a:spcBef>
                <a:spcPts val="600"/>
              </a:spcBef>
              <a:spcAft>
                <a:spcPts val="0"/>
              </a:spcAft>
              <a:buClr>
                <a:srgbClr val="931680"/>
              </a:buClr>
              <a:buFont typeface="Wingdings" pitchFamily="2" charset="2"/>
              <a:buChar char="§"/>
              <a:defRPr/>
            </a:pPr>
            <a:r>
              <a:rPr lang="en-US" b="1" kern="0" dirty="0">
                <a:cs typeface="Calibri" panose="020F0502020204030204" pitchFamily="34" charset="0"/>
              </a:rPr>
              <a:t>Implementation</a:t>
            </a:r>
            <a:r>
              <a:rPr lang="en-US" kern="0" dirty="0">
                <a:cs typeface="Calibri" panose="020F0502020204030204" pitchFamily="34" charset="0"/>
              </a:rPr>
              <a:t>: Member States design a common </a:t>
            </a:r>
            <a:r>
              <a:rPr lang="en-US" kern="0" dirty="0" err="1">
                <a:cs typeface="Calibri" panose="020F0502020204030204" pitchFamily="34" charset="0"/>
              </a:rPr>
              <a:t>programme</a:t>
            </a:r>
            <a:r>
              <a:rPr lang="en-US" kern="0" dirty="0">
                <a:cs typeface="Calibri" panose="020F0502020204030204" pitchFamily="34" charset="0"/>
              </a:rPr>
              <a:t> to be implemented under their responsibility. It pools national funding/resources with co-funding from the Union. </a:t>
            </a:r>
          </a:p>
          <a:p>
            <a:pPr marL="307975" lvl="1" indent="-285750" fontAlgn="base">
              <a:spcBef>
                <a:spcPts val="600"/>
              </a:spcBef>
              <a:spcAft>
                <a:spcPts val="0"/>
              </a:spcAft>
              <a:buClr>
                <a:srgbClr val="931680"/>
              </a:buClr>
              <a:buFont typeface="Wingdings" pitchFamily="2" charset="2"/>
              <a:buChar char="§"/>
              <a:defRPr/>
            </a:pPr>
            <a:r>
              <a:rPr lang="en-GB" b="1" kern="0" dirty="0">
                <a:cs typeface="Calibri" panose="020F0502020204030204" pitchFamily="34" charset="0"/>
                <a:sym typeface="Wingdings" panose="05000000000000000000" pitchFamily="2" charset="2"/>
              </a:rPr>
              <a:t>Legal form: </a:t>
            </a:r>
            <a:r>
              <a:rPr lang="en-GB" kern="0" dirty="0">
                <a:cs typeface="Calibri" panose="020F0502020204030204" pitchFamily="34" charset="0"/>
                <a:sym typeface="Wingdings" panose="05000000000000000000" pitchFamily="2" charset="2"/>
              </a:rPr>
              <a:t>Grant Agreement (</a:t>
            </a:r>
            <a:r>
              <a:rPr lang="en-GB" u="sng" kern="0" dirty="0">
                <a:cs typeface="Calibri" panose="020F0502020204030204" pitchFamily="34" charset="0"/>
                <a:sym typeface="Wingdings" panose="05000000000000000000" pitchFamily="2" charset="2"/>
              </a:rPr>
              <a:t>programme co-fund action</a:t>
            </a:r>
            <a:r>
              <a:rPr lang="en-GB" kern="0" dirty="0">
                <a:cs typeface="Calibri" panose="020F0502020204030204" pitchFamily="34" charset="0"/>
                <a:sym typeface="Wingdings" panose="05000000000000000000" pitchFamily="2" charset="2"/>
              </a:rPr>
              <a:t>) signed between a consortium of beneficiaries and the Commission;</a:t>
            </a:r>
          </a:p>
          <a:p>
            <a:pPr marL="307975" lvl="1" indent="-285750" fontAlgn="base">
              <a:spcBef>
                <a:spcPts val="600"/>
              </a:spcBef>
              <a:spcAft>
                <a:spcPts val="0"/>
              </a:spcAft>
              <a:buClr>
                <a:srgbClr val="931680"/>
              </a:buClr>
              <a:buFont typeface="Wingdings" pitchFamily="2" charset="2"/>
              <a:buChar char="§"/>
            </a:pPr>
            <a:r>
              <a:rPr lang="en-US" kern="0" dirty="0">
                <a:cs typeface="Calibri" panose="020F0502020204030204" pitchFamily="34" charset="0"/>
                <a:sym typeface="Wingdings" panose="05000000000000000000" pitchFamily="2" charset="2"/>
              </a:rPr>
              <a:t>Who is partner (beneficiary) in the grant agreement?</a:t>
            </a:r>
          </a:p>
          <a:p>
            <a:pPr marL="765175" lvl="2" indent="-285750" fontAlgn="base">
              <a:spcBef>
                <a:spcPts val="600"/>
              </a:spcBef>
              <a:spcAft>
                <a:spcPts val="0"/>
              </a:spcAft>
              <a:buClr>
                <a:srgbClr val="931680"/>
              </a:buClr>
              <a:buFont typeface="Wingdings" pitchFamily="2" charset="2"/>
              <a:buChar char="§"/>
            </a:pPr>
            <a:r>
              <a:rPr lang="en-US" kern="0" dirty="0">
                <a:cs typeface="Calibri" panose="020F0502020204030204" pitchFamily="34" charset="0"/>
                <a:sym typeface="Wingdings" panose="05000000000000000000" pitchFamily="2" charset="2"/>
              </a:rPr>
              <a:t>Legal entities that implement the activities and produce costs that are eligible under the grant agreement;</a:t>
            </a:r>
          </a:p>
          <a:p>
            <a:pPr marL="765175" lvl="2" indent="-285750" fontAlgn="base">
              <a:spcBef>
                <a:spcPts val="600"/>
              </a:spcBef>
              <a:spcAft>
                <a:spcPts val="0"/>
              </a:spcAft>
              <a:buClr>
                <a:srgbClr val="931680"/>
              </a:buClr>
              <a:buFont typeface="Wingdings" pitchFamily="2" charset="2"/>
              <a:buChar char="§"/>
            </a:pPr>
            <a:r>
              <a:rPr lang="en-US" kern="0" dirty="0">
                <a:cs typeface="Calibri" panose="020F0502020204030204" pitchFamily="34" charset="0"/>
                <a:sym typeface="Wingdings" panose="05000000000000000000" pitchFamily="2" charset="2"/>
              </a:rPr>
              <a:t>Core of the consortium: </a:t>
            </a:r>
            <a:r>
              <a:rPr lang="en-US" kern="0" dirty="0" err="1">
                <a:cs typeface="Calibri" panose="020F0502020204030204" pitchFamily="34" charset="0"/>
                <a:sym typeface="Wingdings" panose="05000000000000000000" pitchFamily="2" charset="2"/>
              </a:rPr>
              <a:t>Programme</a:t>
            </a:r>
            <a:r>
              <a:rPr lang="en-US" kern="0" dirty="0">
                <a:cs typeface="Calibri" panose="020F0502020204030204" pitchFamily="34" charset="0"/>
                <a:sym typeface="Wingdings" panose="05000000000000000000" pitchFamily="2" charset="2"/>
              </a:rPr>
              <a:t> owners/managers (nominated by participating states);</a:t>
            </a:r>
          </a:p>
          <a:p>
            <a:pPr marL="765175" lvl="2" indent="-285750" fontAlgn="base">
              <a:spcBef>
                <a:spcPts val="600"/>
              </a:spcBef>
              <a:spcAft>
                <a:spcPts val="0"/>
              </a:spcAft>
              <a:buClr>
                <a:srgbClr val="931680"/>
              </a:buClr>
              <a:buFont typeface="Wingdings" pitchFamily="2" charset="2"/>
              <a:buChar char="§"/>
            </a:pPr>
            <a:r>
              <a:rPr lang="en-US" kern="0" dirty="0">
                <a:cs typeface="Calibri" panose="020F0502020204030204" pitchFamily="34" charset="0"/>
                <a:sym typeface="Wingdings" panose="05000000000000000000" pitchFamily="2" charset="2"/>
              </a:rPr>
              <a:t>Others in addition.</a:t>
            </a:r>
          </a:p>
          <a:p>
            <a:pPr marL="307975" lvl="1" indent="-285750" fontAlgn="base">
              <a:spcBef>
                <a:spcPts val="600"/>
              </a:spcBef>
              <a:spcAft>
                <a:spcPts val="0"/>
              </a:spcAft>
              <a:buClr>
                <a:srgbClr val="931680"/>
              </a:buClr>
              <a:buFont typeface="Wingdings" pitchFamily="2" charset="2"/>
              <a:buChar char="§"/>
              <a:defRPr/>
            </a:pPr>
            <a:r>
              <a:rPr lang="en-US" kern="0" dirty="0">
                <a:cs typeface="Calibri" panose="020F0502020204030204" pitchFamily="34" charset="0"/>
              </a:rPr>
              <a:t>Calls and evaluations are </a:t>
            </a:r>
            <a:r>
              <a:rPr lang="en-US" kern="0" dirty="0" err="1">
                <a:cs typeface="Calibri" panose="020F0502020204030204" pitchFamily="34" charset="0"/>
              </a:rPr>
              <a:t>organised</a:t>
            </a:r>
            <a:r>
              <a:rPr lang="en-US" kern="0" dirty="0">
                <a:cs typeface="Calibri" panose="020F0502020204030204" pitchFamily="34" charset="0"/>
              </a:rPr>
              <a:t> centrally by the partnership; beneficiaries in selected projects are funded at national level (on the basis of rules agreed </a:t>
            </a:r>
            <a:r>
              <a:rPr lang="en-US" kern="0">
                <a:cs typeface="Calibri" panose="020F0502020204030204" pitchFamily="34" charset="0"/>
              </a:rPr>
              <a:t>by partners)</a:t>
            </a:r>
            <a:r>
              <a:rPr lang="en-US" kern="0" dirty="0">
                <a:cs typeface="Calibri" panose="020F0502020204030204" pitchFamily="34" charset="0"/>
              </a:rPr>
              <a:t> </a:t>
            </a:r>
            <a:r>
              <a:rPr lang="en-GB" kern="0">
                <a:cs typeface="Calibri" panose="020F0502020204030204" pitchFamily="34" charset="0"/>
                <a:sym typeface="Wingdings" panose="05000000000000000000" pitchFamily="2" charset="2"/>
              </a:rPr>
              <a:t>a</a:t>
            </a:r>
            <a:endParaRPr lang="en-US" kern="0" dirty="0">
              <a:cs typeface="Calibri" panose="020F0502020204030204" pitchFamily="34" charset="0"/>
            </a:endParaRPr>
          </a:p>
          <a:p>
            <a:pPr marL="312738" lvl="1" indent="-290513" fontAlgn="base">
              <a:spcBef>
                <a:spcPts val="0"/>
              </a:spcBef>
              <a:spcAft>
                <a:spcPts val="600"/>
              </a:spcAft>
              <a:buClr>
                <a:srgbClr val="931680"/>
              </a:buClr>
              <a:buFont typeface="Wingdings" pitchFamily="2" charset="2"/>
              <a:buChar char="§"/>
              <a:defRPr/>
            </a:pPr>
            <a:r>
              <a:rPr lang="en-GB" b="1" kern="0" dirty="0">
                <a:cs typeface="Calibri" panose="020F0502020204030204" pitchFamily="34" charset="0"/>
                <a:sym typeface="Wingdings" panose="05000000000000000000" pitchFamily="2" charset="2"/>
              </a:rPr>
              <a:t>Important to </a:t>
            </a:r>
            <a:r>
              <a:rPr lang="en-GB" kern="0" dirty="0">
                <a:cs typeface="Calibri" panose="020F0502020204030204" pitchFamily="34" charset="0"/>
                <a:sym typeface="Wingdings" panose="05000000000000000000" pitchFamily="2" charset="2"/>
              </a:rPr>
              <a:t>define ex-ante:</a:t>
            </a:r>
          </a:p>
          <a:p>
            <a:pPr marL="625475" lvl="1" indent="-285750" fontAlgn="base">
              <a:spcBef>
                <a:spcPts val="0"/>
              </a:spcBef>
              <a:spcAft>
                <a:spcPts val="600"/>
              </a:spcAft>
              <a:buClr>
                <a:srgbClr val="931680"/>
              </a:buClr>
              <a:buFont typeface="Wingdings" panose="05000000000000000000" pitchFamily="2" charset="2"/>
              <a:buChar char="Ø"/>
              <a:defRPr/>
            </a:pPr>
            <a:r>
              <a:rPr lang="en-GB" kern="0" dirty="0">
                <a:cs typeface="Calibri" panose="020F0502020204030204" pitchFamily="34" charset="0"/>
                <a:sym typeface="Wingdings" panose="05000000000000000000" pitchFamily="2" charset="2"/>
              </a:rPr>
              <a:t>Types of partners needed to form the partnerships (consortium);</a:t>
            </a:r>
          </a:p>
          <a:p>
            <a:pPr marL="625475" lvl="1" indent="-285750" fontAlgn="base">
              <a:spcBef>
                <a:spcPts val="0"/>
              </a:spcBef>
              <a:spcAft>
                <a:spcPts val="600"/>
              </a:spcAft>
              <a:buClr>
                <a:srgbClr val="931680"/>
              </a:buClr>
              <a:buFont typeface="Wingdings" panose="05000000000000000000" pitchFamily="2" charset="2"/>
              <a:buChar char="Ø"/>
              <a:defRPr/>
            </a:pPr>
            <a:r>
              <a:rPr lang="en-GB" kern="0" dirty="0">
                <a:cs typeface="Calibri" panose="020F0502020204030204" pitchFamily="34" charset="0"/>
                <a:sym typeface="Wingdings" panose="05000000000000000000" pitchFamily="2" charset="2"/>
              </a:rPr>
              <a:t>Stakeholders providing input (e.g. priority setting) </a:t>
            </a:r>
            <a:r>
              <a:rPr lang="en-GB" kern="0" dirty="0">
                <a:solidFill>
                  <a:srgbClr val="0F5494"/>
                </a:solidFill>
                <a:cs typeface="Calibri" panose="020F0502020204030204" pitchFamily="34" charset="0"/>
                <a:sym typeface="Wingdings" panose="05000000000000000000" pitchFamily="2" charset="2"/>
              </a:rPr>
              <a:t> </a:t>
            </a:r>
            <a:r>
              <a:rPr lang="en-GB" b="1" kern="0" dirty="0">
                <a:solidFill>
                  <a:srgbClr val="00B050"/>
                </a:solidFill>
                <a:cs typeface="Calibri" panose="020F0502020204030204" pitchFamily="34" charset="0"/>
                <a:sym typeface="Wingdings" panose="05000000000000000000" pitchFamily="2" charset="2"/>
              </a:rPr>
              <a:t>role of ministries!</a:t>
            </a:r>
          </a:p>
          <a:p>
            <a:pPr marL="625475" lvl="1" indent="-285750" fontAlgn="base">
              <a:spcBef>
                <a:spcPts val="0"/>
              </a:spcBef>
              <a:spcAft>
                <a:spcPts val="600"/>
              </a:spcAft>
              <a:buClr>
                <a:srgbClr val="931680"/>
              </a:buClr>
              <a:buFont typeface="Wingdings" panose="05000000000000000000" pitchFamily="2" charset="2"/>
              <a:buChar char="Ø"/>
              <a:defRPr/>
            </a:pPr>
            <a:r>
              <a:rPr lang="en-GB" kern="0" dirty="0">
                <a:cs typeface="Calibri" panose="020F0502020204030204" pitchFamily="34" charset="0"/>
                <a:sym typeface="Wingdings" panose="05000000000000000000" pitchFamily="2" charset="2"/>
              </a:rPr>
              <a:t>Stakeholders and target groups that are addressed/ involved by </a:t>
            </a:r>
            <a:r>
              <a:rPr lang="en-GB" kern="0">
                <a:cs typeface="Calibri" panose="020F0502020204030204" pitchFamily="34" charset="0"/>
                <a:sym typeface="Wingdings" panose="05000000000000000000" pitchFamily="2" charset="2"/>
              </a:rPr>
              <a:t>the ctivities </a:t>
            </a:r>
            <a:r>
              <a:rPr lang="en-GB" kern="0" dirty="0">
                <a:cs typeface="Calibri" panose="020F0502020204030204" pitchFamily="34" charset="0"/>
                <a:sym typeface="Wingdings" panose="05000000000000000000" pitchFamily="2" charset="2"/>
              </a:rPr>
              <a:t>implemented.</a:t>
            </a:r>
          </a:p>
          <a:p>
            <a:pPr marL="225425" indent="-342900" fontAlgn="base">
              <a:spcAft>
                <a:spcPts val="600"/>
              </a:spcAft>
              <a:buClr>
                <a:srgbClr val="0F5494"/>
              </a:buClr>
              <a:buFont typeface="Wingdings" panose="05000000000000000000" pitchFamily="2" charset="2"/>
              <a:buChar char="§"/>
            </a:pPr>
            <a:r>
              <a:rPr lang="en-US" sz="2000" i="1" dirty="0">
                <a:cs typeface="Calibri" panose="020F0502020204030204" pitchFamily="34" charset="0"/>
                <a:sym typeface="Wingdings" panose="05000000000000000000" pitchFamily="2" charset="2"/>
              </a:rPr>
              <a:t>Estimated EU contribution to the 16 co-funded partnerships: EUR 2.2 billion</a:t>
            </a:r>
            <a:endParaRPr lang="en-US" sz="2000" i="1" kern="0" dirty="0">
              <a:cs typeface="Calibri" panose="020F0502020204030204" pitchFamily="34" charset="0"/>
            </a:endParaRPr>
          </a:p>
          <a:p>
            <a:pPr marL="168275" indent="-285750" fontAlgn="base">
              <a:spcAft>
                <a:spcPts val="600"/>
              </a:spcAft>
              <a:buClr>
                <a:srgbClr val="0F5494"/>
              </a:buClr>
              <a:buFont typeface="Wingdings" panose="05000000000000000000" pitchFamily="2" charset="2"/>
              <a:buChar char="Ø"/>
              <a:defRPr/>
            </a:pPr>
            <a:endParaRPr lang="en-GB" kern="0" dirty="0">
              <a:solidFill>
                <a:srgbClr val="0F5494"/>
              </a:solidFill>
              <a:cs typeface="Calibri" panose="020F0502020204030204" pitchFamily="34" charset="0"/>
              <a:sym typeface="Wingdings" panose="05000000000000000000" pitchFamily="2" charset="2"/>
            </a:endParaRPr>
          </a:p>
          <a:p>
            <a:pPr marL="0" indent="0">
              <a:buClr>
                <a:srgbClr val="004494"/>
              </a:buClr>
              <a:buNone/>
              <a:defRPr/>
            </a:pPr>
            <a:endParaRPr lang="en-IE" dirty="0">
              <a:solidFill>
                <a:srgbClr val="4D4D4D"/>
              </a:solidFill>
            </a:endParaRPr>
          </a:p>
        </p:txBody>
      </p:sp>
      <p:sp>
        <p:nvSpPr>
          <p:cNvPr id="6" name="Title 3"/>
          <p:cNvSpPr>
            <a:spLocks noGrp="1"/>
          </p:cNvSpPr>
          <p:nvPr>
            <p:ph type="title"/>
          </p:nvPr>
        </p:nvSpPr>
        <p:spPr>
          <a:xfrm>
            <a:off x="1073888" y="-80665"/>
            <a:ext cx="10919638" cy="782357"/>
          </a:xfrm>
        </p:spPr>
        <p:txBody>
          <a:bodyPr/>
          <a:lstStyle/>
          <a:p>
            <a:r>
              <a:rPr lang="en-IE" sz="3200" dirty="0">
                <a:solidFill>
                  <a:srgbClr val="548235"/>
                </a:solidFill>
                <a:latin typeface="Verdana" panose="020B0604030504040204" pitchFamily="34" charset="0"/>
                <a:ea typeface="Verdana" panose="020B0604030504040204" pitchFamily="34" charset="0"/>
              </a:rPr>
              <a:t>Co-funded European Partnership</a:t>
            </a:r>
          </a:p>
        </p:txBody>
      </p:sp>
    </p:spTree>
    <p:extLst>
      <p:ext uri="{BB962C8B-B14F-4D97-AF65-F5344CB8AC3E}">
        <p14:creationId xmlns:p14="http://schemas.microsoft.com/office/powerpoint/2010/main" val="52403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58468" y="1576945"/>
            <a:ext cx="10905699" cy="5021030"/>
          </a:xfrm>
          <a:prstGeom prst="rect">
            <a:avLst/>
          </a:prstGeom>
          <a:solidFill>
            <a:schemeClr val="bg1"/>
          </a:solidFill>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31680"/>
              </a:buClr>
              <a:defRPr/>
            </a:pPr>
            <a:r>
              <a:rPr lang="en-US" sz="2000" b="1" dirty="0">
                <a:latin typeface="Arial"/>
              </a:rPr>
              <a:t>EU co-funding is at a constant rate [typically 30%, </a:t>
            </a:r>
            <a:r>
              <a:rPr lang="en-US" sz="2000" dirty="0">
                <a:latin typeface="Arial"/>
              </a:rPr>
              <a:t>in exceptional cases 50%] per grant agreement and is </a:t>
            </a:r>
            <a:r>
              <a:rPr lang="en-US" sz="2000" b="1" dirty="0">
                <a:latin typeface="Arial"/>
              </a:rPr>
              <a:t>generated by eligible costs</a:t>
            </a:r>
          </a:p>
          <a:p>
            <a:pPr>
              <a:buClr>
                <a:srgbClr val="931680"/>
              </a:buClr>
              <a:defRPr/>
            </a:pPr>
            <a:r>
              <a:rPr lang="en-US" sz="2000" b="1" dirty="0">
                <a:latin typeface="Arial"/>
              </a:rPr>
              <a:t>Each consortium agrees internally on how the EU </a:t>
            </a:r>
            <a:r>
              <a:rPr lang="en-US" sz="2000" b="1" dirty="0" err="1">
                <a:latin typeface="Arial"/>
              </a:rPr>
              <a:t>cofunding</a:t>
            </a:r>
            <a:r>
              <a:rPr lang="en-US" sz="2000" b="1" dirty="0">
                <a:latin typeface="Arial"/>
              </a:rPr>
              <a:t> is best used / distributed internally</a:t>
            </a:r>
            <a:r>
              <a:rPr lang="en-US" sz="2000" dirty="0">
                <a:latin typeface="Arial"/>
              </a:rPr>
              <a:t> (similar to ERA-NET </a:t>
            </a:r>
            <a:r>
              <a:rPr lang="en-US" sz="2000" dirty="0" err="1">
                <a:latin typeface="Arial"/>
              </a:rPr>
              <a:t>Cofund</a:t>
            </a:r>
            <a:r>
              <a:rPr lang="en-US" sz="2000" dirty="0">
                <a:latin typeface="Arial"/>
              </a:rPr>
              <a:t> / EJP </a:t>
            </a:r>
            <a:r>
              <a:rPr lang="en-US" sz="2000" dirty="0" err="1">
                <a:latin typeface="Arial"/>
              </a:rPr>
              <a:t>Cofund</a:t>
            </a:r>
            <a:r>
              <a:rPr lang="en-US" sz="2000" dirty="0">
                <a:latin typeface="Arial"/>
              </a:rPr>
              <a:t> actions in Horizon 2020)</a:t>
            </a:r>
          </a:p>
          <a:p>
            <a:pPr>
              <a:buClr>
                <a:srgbClr val="931680"/>
              </a:buClr>
            </a:pPr>
            <a:r>
              <a:rPr lang="en-US" sz="2000" dirty="0"/>
              <a:t>Beneficiaries in selected projects are funded at national level (on the basis of rules agreed by partners).</a:t>
            </a:r>
          </a:p>
          <a:p>
            <a:pPr>
              <a:buClr>
                <a:srgbClr val="931680"/>
              </a:buClr>
              <a:defRPr/>
            </a:pPr>
            <a:r>
              <a:rPr lang="en-US" sz="2000" dirty="0">
                <a:latin typeface="Arial"/>
              </a:rPr>
              <a:t>To create eligible costs for co-funding, the financial management of co-funded European Partnerships will be in line with the </a:t>
            </a:r>
            <a:r>
              <a:rPr lang="en-US" sz="2000" b="1" dirty="0">
                <a:latin typeface="Arial"/>
              </a:rPr>
              <a:t>rules for financial management for any Horizon Europe </a:t>
            </a:r>
            <a:r>
              <a:rPr lang="en-US" sz="2000" b="1" dirty="0" err="1">
                <a:latin typeface="Arial"/>
              </a:rPr>
              <a:t>action</a:t>
            </a:r>
            <a:r>
              <a:rPr lang="en-US" sz="2000" dirty="0" err="1">
                <a:latin typeface="Arial"/>
              </a:rPr>
              <a:t>.This</a:t>
            </a:r>
            <a:r>
              <a:rPr lang="en-US" sz="2000" dirty="0">
                <a:latin typeface="Arial"/>
              </a:rPr>
              <a:t> applies to all contributions, including cash contributions (in Horizon 2020 they were listed under cost category financial support to third parties)</a:t>
            </a:r>
          </a:p>
          <a:p>
            <a:pPr>
              <a:buClr>
                <a:srgbClr val="931680"/>
              </a:buClr>
              <a:defRPr/>
            </a:pPr>
            <a:r>
              <a:rPr lang="en-US" sz="2000" dirty="0">
                <a:latin typeface="Arial"/>
              </a:rPr>
              <a:t>All Co-funded European Partnerships will have corresponding topics in the Horizon Europe work </a:t>
            </a:r>
            <a:r>
              <a:rPr lang="en-US" sz="2000" dirty="0" err="1">
                <a:latin typeface="Arial"/>
              </a:rPr>
              <a:t>programme</a:t>
            </a:r>
            <a:endParaRPr lang="en-US" sz="2000" dirty="0">
              <a:latin typeface="Arial"/>
            </a:endParaRPr>
          </a:p>
        </p:txBody>
      </p:sp>
      <p:sp>
        <p:nvSpPr>
          <p:cNvPr id="5" name="Title 3"/>
          <p:cNvSpPr>
            <a:spLocks noGrp="1"/>
          </p:cNvSpPr>
          <p:nvPr>
            <p:ph type="title"/>
          </p:nvPr>
        </p:nvSpPr>
        <p:spPr>
          <a:xfrm>
            <a:off x="273408" y="302325"/>
            <a:ext cx="11645690" cy="668136"/>
          </a:xfrm>
        </p:spPr>
        <p:txBody>
          <a:bodyPr/>
          <a:lstStyle/>
          <a:p>
            <a:r>
              <a:rPr lang="en-IE" sz="3200" dirty="0">
                <a:solidFill>
                  <a:srgbClr val="548235"/>
                </a:solidFill>
                <a:latin typeface="Verdana" panose="020B0604030504040204" pitchFamily="34" charset="0"/>
                <a:ea typeface="Verdana" panose="020B0604030504040204" pitchFamily="34" charset="0"/>
              </a:rPr>
              <a:t>Co-funded European Partnerships - Key principles</a:t>
            </a:r>
          </a:p>
        </p:txBody>
      </p:sp>
    </p:spTree>
    <p:extLst>
      <p:ext uri="{BB962C8B-B14F-4D97-AF65-F5344CB8AC3E}">
        <p14:creationId xmlns:p14="http://schemas.microsoft.com/office/powerpoint/2010/main" val="144396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662545"/>
            <a:ext cx="9820564" cy="3599286"/>
          </a:xfrm>
        </p:spPr>
        <p:txBody>
          <a:bodyPr/>
          <a:lstStyle/>
          <a:p>
            <a:pPr>
              <a:buClr>
                <a:schemeClr val="accent2"/>
              </a:buClr>
            </a:pPr>
            <a:r>
              <a:rPr lang="en-US" dirty="0"/>
              <a:t>The partnership will </a:t>
            </a:r>
            <a:r>
              <a:rPr lang="en-US" b="1" dirty="0"/>
              <a:t>need cash contributions from Member States </a:t>
            </a:r>
            <a:r>
              <a:rPr lang="en-US" dirty="0"/>
              <a:t>(in addition to the EU contribution)</a:t>
            </a:r>
          </a:p>
          <a:p>
            <a:pPr>
              <a:buClr>
                <a:schemeClr val="accent2"/>
              </a:buClr>
            </a:pPr>
            <a:r>
              <a:rPr lang="en-US" dirty="0"/>
              <a:t>To be </a:t>
            </a:r>
            <a:r>
              <a:rPr lang="en-US" b="1" dirty="0"/>
              <a:t>used for paying the grants to the research performers</a:t>
            </a:r>
            <a:r>
              <a:rPr lang="en-US" dirty="0"/>
              <a:t> – following the partnership’s calls for proposals</a:t>
            </a:r>
          </a:p>
          <a:p>
            <a:pPr>
              <a:buClr>
                <a:schemeClr val="accent2"/>
              </a:buClr>
            </a:pPr>
            <a:r>
              <a:rPr lang="en-US" dirty="0"/>
              <a:t>Paying these grants is called </a:t>
            </a:r>
            <a:r>
              <a:rPr lang="en-US" b="1" dirty="0"/>
              <a:t>“Providing financial support to third parties”</a:t>
            </a:r>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4" name="Title 3"/>
          <p:cNvSpPr>
            <a:spLocks noGrp="1"/>
          </p:cNvSpPr>
          <p:nvPr>
            <p:ph type="title"/>
          </p:nvPr>
        </p:nvSpPr>
        <p:spPr>
          <a:xfrm>
            <a:off x="1033249" y="333231"/>
            <a:ext cx="10515600" cy="782357"/>
          </a:xfrm>
        </p:spPr>
        <p:txBody>
          <a:bodyPr/>
          <a:lstStyle/>
          <a:p>
            <a:r>
              <a:rPr lang="en-US" sz="3600" b="1" dirty="0">
                <a:solidFill>
                  <a:srgbClr val="548235"/>
                </a:solidFill>
                <a:latin typeface="Verdana" panose="020B0604030504040204" pitchFamily="34" charset="0"/>
                <a:ea typeface="Verdana" panose="020B0604030504040204" pitchFamily="34" charset="0"/>
              </a:rPr>
              <a:t>Cash contributions  </a:t>
            </a:r>
            <a:endParaRPr lang="en-IE" sz="3600" b="1" dirty="0">
              <a:solidFill>
                <a:srgbClr val="54823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4755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Blank">
  <a:themeElements>
    <a:clrScheme name="MFF Sector Colour 1">
      <a:dk1>
        <a:srgbClr val="FBC400"/>
      </a:dk1>
      <a:lt1>
        <a:srgbClr val="FFFFFF"/>
      </a:lt1>
      <a:dk2>
        <a:srgbClr val="FBC400"/>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BEFB2F5F3D1E4CB500284C1E44D8F7" ma:contentTypeVersion="0" ma:contentTypeDescription="Create a new document." ma:contentTypeScope="" ma:versionID="50c5aebd819a9a3830d2d945c762dc2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663ACC-4ABF-4B23-8991-A1DB12234624}">
  <ds:schemaRefs>
    <ds:schemaRef ds:uri="http://schemas.microsoft.com/sharepoint/v3/contenttype/forms"/>
  </ds:schemaRefs>
</ds:datastoreItem>
</file>

<file path=customXml/itemProps2.xml><?xml version="1.0" encoding="utf-8"?>
<ds:datastoreItem xmlns:ds="http://schemas.openxmlformats.org/officeDocument/2006/customXml" ds:itemID="{8B22D4E1-EC7C-49E3-89D6-3820EC5B81A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A20D2B2-A4B4-40AF-8555-9CF63F0CF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2571</TotalTime>
  <Words>5967</Words>
  <Application>Microsoft Office PowerPoint</Application>
  <PresentationFormat>Grand écran</PresentationFormat>
  <Paragraphs>554</Paragraphs>
  <Slides>46</Slides>
  <Notes>21</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46</vt:i4>
      </vt:variant>
    </vt:vector>
  </HeadingPairs>
  <TitlesOfParts>
    <vt:vector size="59" baseType="lpstr">
      <vt:lpstr>Arial</vt:lpstr>
      <vt:lpstr>Arial Narrow</vt:lpstr>
      <vt:lpstr>Calibri</vt:lpstr>
      <vt:lpstr>Calibri Light</vt:lpstr>
      <vt:lpstr>EC Square Sans Pro Light</vt:lpstr>
      <vt:lpstr>Verdana</vt:lpstr>
      <vt:lpstr>Wingdings</vt:lpstr>
      <vt:lpstr>Office Theme</vt:lpstr>
      <vt:lpstr>1_Office Theme</vt:lpstr>
      <vt:lpstr>2_Office Theme</vt:lpstr>
      <vt:lpstr>Blank</vt:lpstr>
      <vt:lpstr>3_Office Theme</vt:lpstr>
      <vt:lpstr>Default Design</vt:lpstr>
      <vt:lpstr>European Partnership on Animal Health &amp; Welfare (PAHW): organization</vt:lpstr>
      <vt:lpstr>Présentation PowerPoint</vt:lpstr>
      <vt:lpstr>New approach to European Partnerships </vt:lpstr>
      <vt:lpstr>Présentation PowerPoint</vt:lpstr>
      <vt:lpstr>European partnerships: provisions</vt:lpstr>
      <vt:lpstr>Common for all European Partnerships</vt:lpstr>
      <vt:lpstr>Co-funded European Partnership</vt:lpstr>
      <vt:lpstr>Co-funded European Partnerships - Key principles</vt:lpstr>
      <vt:lpstr>Cash contributions  </vt:lpstr>
      <vt:lpstr>In-Kind Contributions </vt:lpstr>
      <vt:lpstr>Beneficiaries which are receiving financial support to third party – Conflict of interest avoidance</vt:lpstr>
      <vt:lpstr>Timeline CoF partnerships preparation  for WP2023-2024  </vt:lpstr>
      <vt:lpstr>Working Groups covering both AH &amp; AW</vt:lpstr>
      <vt:lpstr>EU Partnership AH&amp;W, approach</vt:lpstr>
      <vt:lpstr>What has to be done in 2021?</vt:lpstr>
      <vt:lpstr>What has to be done in 2021 and 2022?</vt:lpstr>
      <vt:lpstr>PAHW Dossier: The What &amp; The How</vt:lpstr>
      <vt:lpstr>Présentation PowerPoint</vt:lpstr>
      <vt:lpstr>Possible Governance scheme</vt:lpstr>
      <vt:lpstr>Présentation PowerPoint</vt:lpstr>
      <vt:lpstr>Possible approaches</vt:lpstr>
      <vt:lpstr>Do all the work internally </vt:lpstr>
      <vt:lpstr>Do the majority of the work internally</vt:lpstr>
      <vt:lpstr>Do the majority of the work through external, open calls</vt:lpstr>
      <vt:lpstr>Do all the work through external open calls </vt:lpstr>
      <vt:lpstr>Présentation PowerPoint</vt:lpstr>
      <vt:lpstr>Présentation PowerPoint</vt:lpstr>
      <vt:lpstr>3.1 Activities</vt:lpstr>
      <vt:lpstr>3.1 Activities</vt:lpstr>
      <vt:lpstr>3.1 Activities</vt:lpstr>
      <vt:lpstr>3.2 Resources</vt:lpstr>
      <vt:lpstr>3.3 Governance</vt:lpstr>
      <vt:lpstr>3.3 Governance</vt:lpstr>
      <vt:lpstr>3.4 Openness and transparency</vt:lpstr>
      <vt:lpstr>3.4 Openness and transparency</vt:lpstr>
      <vt:lpstr>Présentation PowerPoint</vt:lpstr>
      <vt:lpstr>Next steps</vt:lpstr>
      <vt:lpstr>Présentation PowerPoint</vt:lpstr>
      <vt:lpstr>Open &amp; Internal calls</vt:lpstr>
      <vt:lpstr>Présentation PowerPoint</vt:lpstr>
      <vt:lpstr>Eligible costs – conditions</vt:lpstr>
      <vt:lpstr>Eligible Costs: what is new in Horizon Europe compared with Horizon 2020</vt:lpstr>
      <vt:lpstr>European Partnerships: monitoring criteria</vt:lpstr>
      <vt:lpstr>State Aid rules and Projects funded under European Partnerships – new opportunity</vt:lpstr>
      <vt:lpstr>Présentation PowerPoint</vt:lpstr>
      <vt:lpstr>Useful sources of information </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29th June 2021 meeting with candidate stakeholders and actors</dc:title>
  <dc:creator>Hein Imberechts</dc:creator>
  <cp:lastModifiedBy>Marie-Claire SANTAROSALIA</cp:lastModifiedBy>
  <cp:revision>352</cp:revision>
  <dcterms:created xsi:type="dcterms:W3CDTF">2021-06-23T06:29:40Z</dcterms:created>
  <dcterms:modified xsi:type="dcterms:W3CDTF">2021-10-26T06:53:50Z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0x010100E0BEFB2F5F3D1E4CB500284C1E44D8F7</vt:lpwstr>
  </property>
</Properties>
</file>